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502" r:id="rId5"/>
    <p:sldId id="508" r:id="rId6"/>
    <p:sldId id="510" r:id="rId7"/>
    <p:sldId id="412" r:id="rId8"/>
    <p:sldId id="503" r:id="rId9"/>
    <p:sldId id="404" r:id="rId10"/>
    <p:sldId id="511" r:id="rId11"/>
    <p:sldId id="507" r:id="rId12"/>
    <p:sldId id="505" r:id="rId13"/>
    <p:sldId id="42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6E1641-A0B2-50F1-A60A-F55FBC7AD59A}" name="NARMINIO Élisa, SDD/P21" initials="NS" userId="S::elisa.narminio@oecd.org::44c00717-9c75-4fe5-b167-8d9e0b6414d6" providerId="AD"/>
  <p188:author id="{55605F7F-2DC0-0CC2-467A-74F3F198CFC3}" name="JÜTTING Johannes, SDD/P21" initials="JS" userId="S::johannes.jutting@oecd.org::12e4c7a7-c306-4e16-8cf4-cfe3e0e81156" providerId="AD"/>
  <p188:author id="{8F2B97E7-8502-2550-6698-1F03C8514BC1}" name="LONDOÑO Ana Lucía, SDD/P21" initials="LS" userId="S::analucia.londono@oecd.org::a27cd79d-8d03-4d17-a5f4-52b6b76abb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E9D"/>
    <a:srgbClr val="009B9D"/>
    <a:srgbClr val="ED9A3C"/>
    <a:srgbClr val="14435D"/>
    <a:srgbClr val="36708A"/>
    <a:srgbClr val="22729E"/>
    <a:srgbClr val="F06E58"/>
    <a:srgbClr val="6CC6D2"/>
    <a:srgbClr val="298BC1"/>
    <a:srgbClr val="42A1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4EFD2-EB0F-4DFF-50EC-8DF0CD64FBEE}" v="686" dt="2023-03-22T07:31:19.221"/>
    <p1510:client id="{14A4BA7F-A07A-797A-21EF-7DE4553B53AA}" v="3" dt="2023-03-22T09:03:21.312"/>
    <p1510:client id="{2455B509-1F30-6054-59A2-74587AA0E6E8}" v="14" dt="2023-03-21T15:40:39.135"/>
    <p1510:client id="{2F75C924-0733-457D-A181-4F2D49763404}" v="2049" dt="2023-03-21T13:37:27.411"/>
    <p1510:client id="{41DA0313-6E33-435D-B305-3C4464EA505F}" v="40" dt="2023-03-21T18:03:46.082"/>
    <p1510:client id="{494BE390-4548-2DC8-9DAE-F0579CAC6C66}" v="7" dt="2023-03-21T13:28:00.826"/>
    <p1510:client id="{64A6D15F-3ED2-40C1-9A25-C9B0C305CC4E}" v="4" dt="2023-04-03T09:05:38.355"/>
    <p1510:client id="{8E3987D1-F4BA-8B8C-FE77-7E00D65A2524}" v="19" dt="2023-03-21T13:41:43.828"/>
    <p1510:client id="{8F528006-904A-4981-8D4B-A599DF098D1B}" v="17" dt="2023-03-21T15:44:03.860"/>
    <p1510:client id="{A75E0BA8-0869-494A-B50E-6F29E1DEBB96}" v="46" dt="2023-03-22T09:04:10.822"/>
    <p1510:client id="{ABEF3C88-104C-4713-A87F-AF2657E03D76}" v="1" dt="2023-03-21T09:58:48.995"/>
    <p1510:client id="{B542AF40-C11E-DDE0-28ED-74CBFB3BB858}" v="87" dt="2023-03-21T13:34:17.581"/>
    <p1510:client id="{CFF990FF-8D52-F77E-BB7E-EE9547FD016F}" v="9" dt="2023-03-22T08:51:02.725"/>
    <p1510:client id="{FF6FB40A-6653-4B6D-BBD1-BCD4C4BC33C7}" v="2" dt="2023-03-22T09:42:40.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E1622-04DB-4E47-887D-7347BE70EDCA}" type="doc">
      <dgm:prSet loTypeId="urn:microsoft.com/office/officeart/2005/8/layout/chevron1" loCatId="process" qsTypeId="urn:microsoft.com/office/officeart/2005/8/quickstyle/simple1" qsCatId="simple" csTypeId="urn:microsoft.com/office/officeart/2005/8/colors/accent1_2" csCatId="accent1" phldr="1"/>
      <dgm:spPr/>
    </dgm:pt>
    <dgm:pt modelId="{F282983F-378D-4576-8BDA-3BAF2B5BA28E}">
      <dgm:prSet phldrT="[Text]" phldr="0"/>
      <dgm:spPr>
        <a:solidFill>
          <a:srgbClr val="149E9D">
            <a:alpha val="12941"/>
          </a:srgbClr>
        </a:solidFill>
        <a:ln>
          <a:noFill/>
        </a:ln>
      </dgm:spPr>
      <dgm:t>
        <a:bodyPr/>
        <a:lstStyle/>
        <a:p>
          <a:pPr rtl="0"/>
          <a:r>
            <a:rPr lang="en-GB">
              <a:solidFill>
                <a:schemeClr val="accent2"/>
              </a:solidFill>
              <a:latin typeface="Calibri Light" panose="020F0302020204030204"/>
            </a:rPr>
            <a:t>Global goal frameworks </a:t>
          </a:r>
          <a:endParaRPr lang="en-GB">
            <a:solidFill>
              <a:schemeClr val="accent2"/>
            </a:solidFill>
          </a:endParaRPr>
        </a:p>
      </dgm:t>
    </dgm:pt>
    <dgm:pt modelId="{D6789EA5-42D8-4115-9523-652D467C403C}" type="parTrans" cxnId="{FEE460CD-33B5-4309-8734-5250CFDD9C4C}">
      <dgm:prSet/>
      <dgm:spPr/>
      <dgm:t>
        <a:bodyPr/>
        <a:lstStyle/>
        <a:p>
          <a:endParaRPr lang="en-US"/>
        </a:p>
      </dgm:t>
    </dgm:pt>
    <dgm:pt modelId="{85C12806-500E-4859-8138-6CA220B8E139}" type="sibTrans" cxnId="{FEE460CD-33B5-4309-8734-5250CFDD9C4C}">
      <dgm:prSet/>
      <dgm:spPr/>
      <dgm:t>
        <a:bodyPr/>
        <a:lstStyle/>
        <a:p>
          <a:endParaRPr lang="en-US"/>
        </a:p>
      </dgm:t>
    </dgm:pt>
    <dgm:pt modelId="{A111F236-8006-4C31-BCBF-23CFF9D8E4C6}">
      <dgm:prSet phldrT="[Text]"/>
      <dgm:spPr>
        <a:solidFill>
          <a:srgbClr val="149E9D">
            <a:alpha val="61176"/>
          </a:srgbClr>
        </a:solidFill>
        <a:ln>
          <a:noFill/>
        </a:ln>
      </dgm:spPr>
      <dgm:t>
        <a:bodyPr/>
        <a:lstStyle/>
        <a:p>
          <a:pPr rtl="0"/>
          <a:r>
            <a:rPr lang="en-GB">
              <a:solidFill>
                <a:schemeClr val="accent2"/>
              </a:solidFill>
              <a:latin typeface="Calibri Light" panose="020F0302020204030204"/>
            </a:rPr>
            <a:t> </a:t>
          </a:r>
          <a:r>
            <a:rPr lang="en-GB" b="0">
              <a:solidFill>
                <a:schemeClr val="accent2"/>
              </a:solidFill>
              <a:latin typeface="Calibri Light" panose="020F0302020204030204"/>
            </a:rPr>
            <a:t>Use: analysis, accountability, transparency </a:t>
          </a:r>
          <a:endParaRPr lang="en-GB" b="1">
            <a:solidFill>
              <a:schemeClr val="accent2"/>
            </a:solidFill>
          </a:endParaRPr>
        </a:p>
      </dgm:t>
    </dgm:pt>
    <dgm:pt modelId="{07DBBFEC-827C-4F81-BA5D-91BFEF1FB549}" type="parTrans" cxnId="{67684E92-8E19-4A7B-9AE7-B7EB53D9D2D5}">
      <dgm:prSet/>
      <dgm:spPr/>
      <dgm:t>
        <a:bodyPr/>
        <a:lstStyle/>
        <a:p>
          <a:endParaRPr lang="en-US"/>
        </a:p>
      </dgm:t>
    </dgm:pt>
    <dgm:pt modelId="{4D53BC0E-5D36-471B-8994-2462DE02639E}" type="sibTrans" cxnId="{67684E92-8E19-4A7B-9AE7-B7EB53D9D2D5}">
      <dgm:prSet/>
      <dgm:spPr/>
      <dgm:t>
        <a:bodyPr/>
        <a:lstStyle/>
        <a:p>
          <a:endParaRPr lang="en-US"/>
        </a:p>
      </dgm:t>
    </dgm:pt>
    <dgm:pt modelId="{B2386BD0-522C-4422-A44E-ECAAAD53E1A7}">
      <dgm:prSet phldr="0"/>
      <dgm:spPr>
        <a:solidFill>
          <a:srgbClr val="149E9D">
            <a:alpha val="45882"/>
          </a:srgbClr>
        </a:solidFill>
        <a:ln>
          <a:noFill/>
        </a:ln>
      </dgm:spPr>
      <dgm:t>
        <a:bodyPr/>
        <a:lstStyle/>
        <a:p>
          <a:pPr rtl="0"/>
          <a:r>
            <a:rPr lang="en-GB">
              <a:solidFill>
                <a:schemeClr val="accent2"/>
              </a:solidFill>
              <a:latin typeface="Calibri Light" panose="020F0302020204030204"/>
            </a:rPr>
            <a:t>Aggregated country level data</a:t>
          </a:r>
        </a:p>
      </dgm:t>
    </dgm:pt>
    <dgm:pt modelId="{BFEB58E6-23FD-4194-A35E-3F7946565F7B}" type="parTrans" cxnId="{70AA81CE-09F7-439E-B692-DCC484EB3510}">
      <dgm:prSet/>
      <dgm:spPr/>
    </dgm:pt>
    <dgm:pt modelId="{4D684A83-5EFF-4C46-9A52-11DA3605A013}" type="sibTrans" cxnId="{70AA81CE-09F7-439E-B692-DCC484EB3510}">
      <dgm:prSet/>
      <dgm:spPr/>
    </dgm:pt>
    <dgm:pt modelId="{04D0AEF4-B705-4C1E-A4D8-40FCDA576767}" type="pres">
      <dgm:prSet presAssocID="{6F1E1622-04DB-4E47-887D-7347BE70EDCA}" presName="Name0" presStyleCnt="0">
        <dgm:presLayoutVars>
          <dgm:dir/>
          <dgm:animLvl val="lvl"/>
          <dgm:resizeHandles val="exact"/>
        </dgm:presLayoutVars>
      </dgm:prSet>
      <dgm:spPr/>
    </dgm:pt>
    <dgm:pt modelId="{6A491832-F6F8-4FA3-9E77-88CF72E81622}" type="pres">
      <dgm:prSet presAssocID="{F282983F-378D-4576-8BDA-3BAF2B5BA28E}" presName="parTxOnly" presStyleLbl="node1" presStyleIdx="0" presStyleCnt="3">
        <dgm:presLayoutVars>
          <dgm:chMax val="0"/>
          <dgm:chPref val="0"/>
          <dgm:bulletEnabled val="1"/>
        </dgm:presLayoutVars>
      </dgm:prSet>
      <dgm:spPr/>
    </dgm:pt>
    <dgm:pt modelId="{241EFBA8-6B4B-44F2-A8B9-8C33CFE1831F}" type="pres">
      <dgm:prSet presAssocID="{85C12806-500E-4859-8138-6CA220B8E139}" presName="parTxOnlySpace" presStyleCnt="0"/>
      <dgm:spPr/>
    </dgm:pt>
    <dgm:pt modelId="{AC631078-926D-46BB-BE94-FA0D494421C2}" type="pres">
      <dgm:prSet presAssocID="{B2386BD0-522C-4422-A44E-ECAAAD53E1A7}" presName="parTxOnly" presStyleLbl="node1" presStyleIdx="1" presStyleCnt="3">
        <dgm:presLayoutVars>
          <dgm:chMax val="0"/>
          <dgm:chPref val="0"/>
          <dgm:bulletEnabled val="1"/>
        </dgm:presLayoutVars>
      </dgm:prSet>
      <dgm:spPr/>
    </dgm:pt>
    <dgm:pt modelId="{8FCF204A-23A0-4636-9E23-4B3BEA6EFAB0}" type="pres">
      <dgm:prSet presAssocID="{4D684A83-5EFF-4C46-9A52-11DA3605A013}" presName="parTxOnlySpace" presStyleCnt="0"/>
      <dgm:spPr/>
    </dgm:pt>
    <dgm:pt modelId="{E7A3C488-9E5E-4834-857D-1F99F4942240}" type="pres">
      <dgm:prSet presAssocID="{A111F236-8006-4C31-BCBF-23CFF9D8E4C6}" presName="parTxOnly" presStyleLbl="node1" presStyleIdx="2" presStyleCnt="3">
        <dgm:presLayoutVars>
          <dgm:chMax val="0"/>
          <dgm:chPref val="0"/>
          <dgm:bulletEnabled val="1"/>
        </dgm:presLayoutVars>
      </dgm:prSet>
      <dgm:spPr/>
    </dgm:pt>
  </dgm:ptLst>
  <dgm:cxnLst>
    <dgm:cxn modelId="{3D76E313-2D81-4BAD-8585-B3FA89F7D0EE}" type="presOf" srcId="{F282983F-378D-4576-8BDA-3BAF2B5BA28E}" destId="{6A491832-F6F8-4FA3-9E77-88CF72E81622}" srcOrd="0" destOrd="0" presId="urn:microsoft.com/office/officeart/2005/8/layout/chevron1"/>
    <dgm:cxn modelId="{8B6EC347-EBF6-4C3C-851D-36A38AC4CC92}" type="presOf" srcId="{6F1E1622-04DB-4E47-887D-7347BE70EDCA}" destId="{04D0AEF4-B705-4C1E-A4D8-40FCDA576767}" srcOrd="0" destOrd="0" presId="urn:microsoft.com/office/officeart/2005/8/layout/chevron1"/>
    <dgm:cxn modelId="{67684E92-8E19-4A7B-9AE7-B7EB53D9D2D5}" srcId="{6F1E1622-04DB-4E47-887D-7347BE70EDCA}" destId="{A111F236-8006-4C31-BCBF-23CFF9D8E4C6}" srcOrd="2" destOrd="0" parTransId="{07DBBFEC-827C-4F81-BA5D-91BFEF1FB549}" sibTransId="{4D53BC0E-5D36-471B-8994-2462DE02639E}"/>
    <dgm:cxn modelId="{FEE460CD-33B5-4309-8734-5250CFDD9C4C}" srcId="{6F1E1622-04DB-4E47-887D-7347BE70EDCA}" destId="{F282983F-378D-4576-8BDA-3BAF2B5BA28E}" srcOrd="0" destOrd="0" parTransId="{D6789EA5-42D8-4115-9523-652D467C403C}" sibTransId="{85C12806-500E-4859-8138-6CA220B8E139}"/>
    <dgm:cxn modelId="{70AA81CE-09F7-439E-B692-DCC484EB3510}" srcId="{6F1E1622-04DB-4E47-887D-7347BE70EDCA}" destId="{B2386BD0-522C-4422-A44E-ECAAAD53E1A7}" srcOrd="1" destOrd="0" parTransId="{BFEB58E6-23FD-4194-A35E-3F7946565F7B}" sibTransId="{4D684A83-5EFF-4C46-9A52-11DA3605A013}"/>
    <dgm:cxn modelId="{68F34ED2-397D-4864-8E12-868A27B96718}" type="presOf" srcId="{A111F236-8006-4C31-BCBF-23CFF9D8E4C6}" destId="{E7A3C488-9E5E-4834-857D-1F99F4942240}" srcOrd="0" destOrd="0" presId="urn:microsoft.com/office/officeart/2005/8/layout/chevron1"/>
    <dgm:cxn modelId="{F38133F4-294C-4162-B428-21E6960BC37C}" type="presOf" srcId="{B2386BD0-522C-4422-A44E-ECAAAD53E1A7}" destId="{AC631078-926D-46BB-BE94-FA0D494421C2}" srcOrd="0" destOrd="0" presId="urn:microsoft.com/office/officeart/2005/8/layout/chevron1"/>
    <dgm:cxn modelId="{273EFBDE-6AEA-4BCB-986F-B5195312A568}" type="presParOf" srcId="{04D0AEF4-B705-4C1E-A4D8-40FCDA576767}" destId="{6A491832-F6F8-4FA3-9E77-88CF72E81622}" srcOrd="0" destOrd="0" presId="urn:microsoft.com/office/officeart/2005/8/layout/chevron1"/>
    <dgm:cxn modelId="{6F96452F-7C54-4441-8960-19C83D2A8306}" type="presParOf" srcId="{04D0AEF4-B705-4C1E-A4D8-40FCDA576767}" destId="{241EFBA8-6B4B-44F2-A8B9-8C33CFE1831F}" srcOrd="1" destOrd="0" presId="urn:microsoft.com/office/officeart/2005/8/layout/chevron1"/>
    <dgm:cxn modelId="{483A4739-1219-46F9-9CE0-42C9F10379C2}" type="presParOf" srcId="{04D0AEF4-B705-4C1E-A4D8-40FCDA576767}" destId="{AC631078-926D-46BB-BE94-FA0D494421C2}" srcOrd="2" destOrd="0" presId="urn:microsoft.com/office/officeart/2005/8/layout/chevron1"/>
    <dgm:cxn modelId="{F6B35FAC-89AB-4380-8473-637AD3AE949A}" type="presParOf" srcId="{04D0AEF4-B705-4C1E-A4D8-40FCDA576767}" destId="{8FCF204A-23A0-4636-9E23-4B3BEA6EFAB0}" srcOrd="3" destOrd="0" presId="urn:microsoft.com/office/officeart/2005/8/layout/chevron1"/>
    <dgm:cxn modelId="{51B8D648-4148-40DA-9910-9978A69A3DED}" type="presParOf" srcId="{04D0AEF4-B705-4C1E-A4D8-40FCDA576767}" destId="{E7A3C488-9E5E-4834-857D-1F99F4942240}" srcOrd="4"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5430C7-D0B0-40DE-8640-6DD23859B33D}" type="doc">
      <dgm:prSet loTypeId="urn:microsoft.com/office/officeart/2009/3/layout/StepUpProcess" loCatId="process" qsTypeId="urn:microsoft.com/office/officeart/2005/8/quickstyle/simple1" qsCatId="simple" csTypeId="urn:microsoft.com/office/officeart/2005/8/colors/accent1_3" csCatId="accent1" phldr="1"/>
      <dgm:spPr/>
      <dgm:t>
        <a:bodyPr/>
        <a:lstStyle/>
        <a:p>
          <a:endParaRPr lang="en-US"/>
        </a:p>
      </dgm:t>
    </dgm:pt>
    <dgm:pt modelId="{8ADC3D0D-D922-4967-9ADE-91AC34A15D52}">
      <dgm:prSet phldrT="[Text]" custT="1"/>
      <dgm:spPr/>
      <dgm:t>
        <a:bodyPr/>
        <a:lstStyle/>
        <a:p>
          <a:r>
            <a:rPr lang="en-US" sz="3200">
              <a:solidFill>
                <a:schemeClr val="accent2"/>
              </a:solidFill>
              <a:latin typeface="+mn-lt"/>
            </a:rPr>
            <a:t>Step 1</a:t>
          </a:r>
        </a:p>
        <a:p>
          <a:pPr rtl="0"/>
          <a:r>
            <a:rPr lang="en-US" sz="1400" b="1" i="0">
              <a:solidFill>
                <a:schemeClr val="accent2"/>
              </a:solidFill>
              <a:latin typeface="+mn-lt"/>
            </a:rPr>
            <a:t>Identifying </a:t>
          </a:r>
          <a:r>
            <a:rPr lang="es-MX" sz="1400" b="1" i="0" err="1">
              <a:solidFill>
                <a:schemeClr val="accent2"/>
              </a:solidFill>
              <a:latin typeface="+mn-lt"/>
            </a:rPr>
            <a:t>climate</a:t>
          </a:r>
          <a:r>
            <a:rPr lang="es-MX" sz="1400" b="1" i="0">
              <a:solidFill>
                <a:schemeClr val="accent2"/>
              </a:solidFill>
              <a:latin typeface="+mn-lt"/>
            </a:rPr>
            <a:t> </a:t>
          </a:r>
          <a:r>
            <a:rPr lang="es-MX" sz="1400" b="1" i="0" err="1">
              <a:solidFill>
                <a:schemeClr val="accent2"/>
              </a:solidFill>
              <a:latin typeface="+mn-lt"/>
            </a:rPr>
            <a:t>change</a:t>
          </a:r>
          <a:r>
            <a:rPr lang="es-MX" sz="1400" b="1" i="0">
              <a:solidFill>
                <a:schemeClr val="accent2"/>
              </a:solidFill>
              <a:latin typeface="+mn-lt"/>
            </a:rPr>
            <a:t> data </a:t>
          </a:r>
          <a:r>
            <a:rPr lang="es-MX" sz="1400" b="1" i="0" err="1">
              <a:solidFill>
                <a:schemeClr val="accent2"/>
              </a:solidFill>
              <a:latin typeface="+mn-lt"/>
            </a:rPr>
            <a:t>priorities</a:t>
          </a:r>
          <a:r>
            <a:rPr lang="es-MX" sz="1400" b="1" i="0">
              <a:solidFill>
                <a:schemeClr val="accent2"/>
              </a:solidFill>
              <a:latin typeface="+mn-lt"/>
            </a:rPr>
            <a:t> </a:t>
          </a:r>
          <a:r>
            <a:rPr lang="es-MX" sz="1400" b="1" i="0" err="1">
              <a:solidFill>
                <a:schemeClr val="accent2"/>
              </a:solidFill>
              <a:latin typeface="+mn-lt"/>
            </a:rPr>
            <a:t>within</a:t>
          </a:r>
          <a:r>
            <a:rPr lang="es-MX" sz="1400" b="1" i="0">
              <a:solidFill>
                <a:schemeClr val="accent2"/>
              </a:solidFill>
              <a:latin typeface="+mn-lt"/>
            </a:rPr>
            <a:t> </a:t>
          </a:r>
          <a:r>
            <a:rPr lang="es-MX" sz="1400" b="1" i="0" err="1">
              <a:solidFill>
                <a:schemeClr val="accent2"/>
              </a:solidFill>
              <a:latin typeface="+mn-lt"/>
            </a:rPr>
            <a:t>the</a:t>
          </a:r>
          <a:r>
            <a:rPr lang="es-MX" sz="1400" b="1" i="0">
              <a:solidFill>
                <a:schemeClr val="accent2"/>
              </a:solidFill>
              <a:latin typeface="+mn-lt"/>
            </a:rPr>
            <a:t> ecosystem</a:t>
          </a:r>
          <a:endParaRPr lang="en-US" sz="1400" b="1" i="0">
            <a:solidFill>
              <a:schemeClr val="accent2"/>
            </a:solidFill>
            <a:latin typeface="+mn-lt"/>
          </a:endParaRPr>
        </a:p>
      </dgm:t>
    </dgm:pt>
    <dgm:pt modelId="{183461F5-23F6-4309-A8E6-B71C6832C041}" type="parTrans" cxnId="{9130775B-EE41-4570-B541-EFC28DAFB99C}">
      <dgm:prSet/>
      <dgm:spPr/>
      <dgm:t>
        <a:bodyPr/>
        <a:lstStyle/>
        <a:p>
          <a:endParaRPr lang="en-US"/>
        </a:p>
      </dgm:t>
    </dgm:pt>
    <dgm:pt modelId="{4F41BF97-0DC2-4044-8868-B11557986684}" type="sibTrans" cxnId="{9130775B-EE41-4570-B541-EFC28DAFB99C}">
      <dgm:prSet/>
      <dgm:spPr/>
      <dgm:t>
        <a:bodyPr/>
        <a:lstStyle/>
        <a:p>
          <a:endParaRPr lang="en-US"/>
        </a:p>
      </dgm:t>
    </dgm:pt>
    <dgm:pt modelId="{4B2D1C46-479E-458C-A720-3A7CD4FD67B8}">
      <dgm:prSet phldrT="[Text]" custT="1"/>
      <dgm:spPr/>
      <dgm:t>
        <a:bodyPr/>
        <a:lstStyle/>
        <a:p>
          <a:r>
            <a:rPr lang="en-US" sz="1400" b="0">
              <a:solidFill>
                <a:schemeClr val="accent2"/>
              </a:solidFill>
              <a:latin typeface="+mn-lt"/>
            </a:rPr>
            <a:t> </a:t>
          </a:r>
          <a:r>
            <a:rPr lang="es-MX" sz="1400" b="0" err="1">
              <a:solidFill>
                <a:schemeClr val="accent2"/>
              </a:solidFill>
              <a:latin typeface="+mn-lt"/>
            </a:rPr>
            <a:t>Identify</a:t>
          </a:r>
          <a:r>
            <a:rPr lang="es-MX" sz="1400" b="0">
              <a:solidFill>
                <a:schemeClr val="accent2"/>
              </a:solidFill>
              <a:latin typeface="+mn-lt"/>
            </a:rPr>
            <a:t> </a:t>
          </a:r>
          <a:r>
            <a:rPr lang="es-MX" sz="1400" b="0" err="1">
              <a:solidFill>
                <a:schemeClr val="accent2"/>
              </a:solidFill>
              <a:latin typeface="+mn-lt"/>
            </a:rPr>
            <a:t>priority</a:t>
          </a:r>
          <a:r>
            <a:rPr lang="es-MX" sz="1400" b="0">
              <a:solidFill>
                <a:schemeClr val="accent2"/>
              </a:solidFill>
              <a:latin typeface="+mn-lt"/>
            </a:rPr>
            <a:t> </a:t>
          </a:r>
          <a:r>
            <a:rPr lang="es-MX" sz="1400" b="0" err="1">
              <a:solidFill>
                <a:schemeClr val="accent2"/>
              </a:solidFill>
              <a:latin typeface="+mn-lt"/>
            </a:rPr>
            <a:t>national</a:t>
          </a:r>
          <a:r>
            <a:rPr lang="es-MX" sz="1400" b="0">
              <a:solidFill>
                <a:schemeClr val="accent2"/>
              </a:solidFill>
              <a:latin typeface="+mn-lt"/>
            </a:rPr>
            <a:t> </a:t>
          </a:r>
          <a:r>
            <a:rPr lang="es-MX" sz="1400" b="0" err="1">
              <a:solidFill>
                <a:schemeClr val="accent2"/>
              </a:solidFill>
              <a:latin typeface="+mn-lt"/>
            </a:rPr>
            <a:t>climate</a:t>
          </a:r>
          <a:r>
            <a:rPr lang="es-MX" sz="1400" b="0">
              <a:solidFill>
                <a:schemeClr val="accent2"/>
              </a:solidFill>
              <a:latin typeface="+mn-lt"/>
            </a:rPr>
            <a:t> </a:t>
          </a:r>
          <a:r>
            <a:rPr lang="es-MX" sz="1400" b="0" err="1">
              <a:solidFill>
                <a:schemeClr val="accent2"/>
              </a:solidFill>
              <a:latin typeface="+mn-lt"/>
            </a:rPr>
            <a:t>change</a:t>
          </a:r>
          <a:r>
            <a:rPr lang="es-MX" sz="1400" b="0">
              <a:solidFill>
                <a:schemeClr val="accent2"/>
              </a:solidFill>
              <a:latin typeface="+mn-lt"/>
            </a:rPr>
            <a:t> </a:t>
          </a:r>
          <a:r>
            <a:rPr lang="es-MX" sz="1400" b="0" err="1">
              <a:solidFill>
                <a:schemeClr val="accent2"/>
              </a:solidFill>
              <a:latin typeface="+mn-lt"/>
            </a:rPr>
            <a:t>plans</a:t>
          </a:r>
          <a:r>
            <a:rPr lang="es-MX" sz="1400" b="0">
              <a:solidFill>
                <a:schemeClr val="accent2"/>
              </a:solidFill>
              <a:latin typeface="+mn-lt"/>
            </a:rPr>
            <a:t> &amp; </a:t>
          </a:r>
          <a:r>
            <a:rPr lang="es-MX" sz="1400" b="0" err="1">
              <a:solidFill>
                <a:schemeClr val="accent2"/>
              </a:solidFill>
              <a:latin typeface="+mn-lt"/>
            </a:rPr>
            <a:t>policies</a:t>
          </a:r>
          <a:endParaRPr lang="en-US" sz="1400" b="0">
            <a:solidFill>
              <a:schemeClr val="accent2"/>
            </a:solidFill>
            <a:latin typeface="+mn-lt"/>
          </a:endParaRPr>
        </a:p>
      </dgm:t>
    </dgm:pt>
    <dgm:pt modelId="{AA968443-14BA-4429-AAE4-DD11881479D0}" type="parTrans" cxnId="{775B53E0-A764-41AB-99AB-B593B2B2C13B}">
      <dgm:prSet/>
      <dgm:spPr/>
      <dgm:t>
        <a:bodyPr/>
        <a:lstStyle/>
        <a:p>
          <a:endParaRPr lang="en-US"/>
        </a:p>
      </dgm:t>
    </dgm:pt>
    <dgm:pt modelId="{C2869B55-71FF-46CF-B242-37EBC695B0AD}" type="sibTrans" cxnId="{775B53E0-A764-41AB-99AB-B593B2B2C13B}">
      <dgm:prSet/>
      <dgm:spPr/>
      <dgm:t>
        <a:bodyPr/>
        <a:lstStyle/>
        <a:p>
          <a:endParaRPr lang="en-US"/>
        </a:p>
      </dgm:t>
    </dgm:pt>
    <dgm:pt modelId="{23742596-DA42-4A5C-8208-32DA71DC82F6}">
      <dgm:prSet phldrT="[Text]" custT="1"/>
      <dgm:spPr/>
      <dgm:t>
        <a:bodyPr/>
        <a:lstStyle/>
        <a:p>
          <a:r>
            <a:rPr lang="en-GB" sz="1400" b="0">
              <a:solidFill>
                <a:schemeClr val="accent2"/>
              </a:solidFill>
              <a:latin typeface="+mn-lt"/>
            </a:rPr>
            <a:t> </a:t>
          </a:r>
          <a:r>
            <a:rPr lang="es-MX" sz="1400" b="0" err="1">
              <a:solidFill>
                <a:schemeClr val="accent2"/>
              </a:solidFill>
              <a:latin typeface="+mn-lt"/>
            </a:rPr>
            <a:t>Assess</a:t>
          </a:r>
          <a:r>
            <a:rPr lang="es-MX" sz="1400" b="0">
              <a:solidFill>
                <a:schemeClr val="accent2"/>
              </a:solidFill>
              <a:latin typeface="+mn-lt"/>
            </a:rPr>
            <a:t> </a:t>
          </a:r>
          <a:r>
            <a:rPr lang="es-MX" sz="1400" b="0" err="1">
              <a:solidFill>
                <a:schemeClr val="accent2"/>
              </a:solidFill>
              <a:latin typeface="+mn-lt"/>
            </a:rPr>
            <a:t>feasibility</a:t>
          </a:r>
          <a:r>
            <a:rPr lang="es-MX" sz="1400" b="0">
              <a:solidFill>
                <a:schemeClr val="accent2"/>
              </a:solidFill>
              <a:latin typeface="+mn-lt"/>
            </a:rPr>
            <a:t> </a:t>
          </a:r>
          <a:r>
            <a:rPr lang="es-MX" sz="1400" b="0" err="1">
              <a:solidFill>
                <a:schemeClr val="accent2"/>
              </a:solidFill>
              <a:latin typeface="+mn-lt"/>
            </a:rPr>
            <a:t>of</a:t>
          </a:r>
          <a:r>
            <a:rPr lang="es-MX" sz="1400" b="0">
              <a:solidFill>
                <a:schemeClr val="accent2"/>
              </a:solidFill>
              <a:latin typeface="+mn-lt"/>
            </a:rPr>
            <a:t> </a:t>
          </a:r>
          <a:r>
            <a:rPr lang="es-MX" sz="1400" b="0" err="1">
              <a:solidFill>
                <a:schemeClr val="accent2"/>
              </a:solidFill>
              <a:latin typeface="+mn-lt"/>
            </a:rPr>
            <a:t>indicators</a:t>
          </a:r>
          <a:endParaRPr lang="en-US" sz="1400" b="0">
            <a:solidFill>
              <a:schemeClr val="accent2"/>
            </a:solidFill>
            <a:latin typeface="+mn-lt"/>
          </a:endParaRPr>
        </a:p>
      </dgm:t>
    </dgm:pt>
    <dgm:pt modelId="{F1EDC30D-A459-40AA-89FC-29005E232074}" type="parTrans" cxnId="{74123057-C3E9-426A-B894-5125E0540F13}">
      <dgm:prSet/>
      <dgm:spPr/>
      <dgm:t>
        <a:bodyPr/>
        <a:lstStyle/>
        <a:p>
          <a:endParaRPr lang="en-US"/>
        </a:p>
      </dgm:t>
    </dgm:pt>
    <dgm:pt modelId="{319AFE84-00A4-4BF0-A510-2DE18B4F4C5F}" type="sibTrans" cxnId="{74123057-C3E9-426A-B894-5125E0540F13}">
      <dgm:prSet/>
      <dgm:spPr/>
      <dgm:t>
        <a:bodyPr/>
        <a:lstStyle/>
        <a:p>
          <a:endParaRPr lang="en-US"/>
        </a:p>
      </dgm:t>
    </dgm:pt>
    <dgm:pt modelId="{3AA66259-E33D-4A51-82B9-1EC551E36DCA}">
      <dgm:prSet phldrT="[Text]" custT="1"/>
      <dgm:spPr/>
      <dgm:t>
        <a:bodyPr/>
        <a:lstStyle/>
        <a:p>
          <a:r>
            <a:rPr lang="en-US" sz="3200">
              <a:solidFill>
                <a:schemeClr val="accent2"/>
              </a:solidFill>
            </a:rPr>
            <a:t>Step 2</a:t>
          </a:r>
        </a:p>
        <a:p>
          <a:r>
            <a:rPr lang="en-US" sz="1400" b="1" i="0">
              <a:solidFill>
                <a:schemeClr val="accent2"/>
              </a:solidFill>
            </a:rPr>
            <a:t>Assessing capacity needs for an effective CCDE</a:t>
          </a:r>
        </a:p>
      </dgm:t>
    </dgm:pt>
    <dgm:pt modelId="{F1227AB8-12E7-4748-B418-B0FE48000506}" type="parTrans" cxnId="{09A43AF1-1E4C-415E-8C6B-FBAD146F2A19}">
      <dgm:prSet/>
      <dgm:spPr/>
      <dgm:t>
        <a:bodyPr/>
        <a:lstStyle/>
        <a:p>
          <a:endParaRPr lang="en-US"/>
        </a:p>
      </dgm:t>
    </dgm:pt>
    <dgm:pt modelId="{7A60B9B7-F0F6-47BA-8889-8FCC8BCDE0C4}" type="sibTrans" cxnId="{09A43AF1-1E4C-415E-8C6B-FBAD146F2A19}">
      <dgm:prSet/>
      <dgm:spPr/>
      <dgm:t>
        <a:bodyPr/>
        <a:lstStyle/>
        <a:p>
          <a:endParaRPr lang="en-US"/>
        </a:p>
      </dgm:t>
    </dgm:pt>
    <dgm:pt modelId="{3BC9982C-2D07-4504-92CF-757A39651FAE}">
      <dgm:prSet phldrT="[Text]" custT="1"/>
      <dgm:spPr/>
      <dgm:t>
        <a:bodyPr/>
        <a:lstStyle/>
        <a:p>
          <a:r>
            <a:rPr lang="en-US" sz="3600">
              <a:solidFill>
                <a:schemeClr val="accent2"/>
              </a:solidFill>
            </a:rPr>
            <a:t>Step 3</a:t>
          </a:r>
        </a:p>
        <a:p>
          <a:r>
            <a:rPr lang="en-US" sz="1600" b="1" i="0" err="1">
              <a:solidFill>
                <a:schemeClr val="accent2"/>
              </a:solidFill>
            </a:rPr>
            <a:t>Mobilising</a:t>
          </a:r>
          <a:r>
            <a:rPr lang="en-US" sz="1600" b="1" i="0">
              <a:solidFill>
                <a:schemeClr val="accent2"/>
              </a:solidFill>
            </a:rPr>
            <a:t> a </a:t>
          </a:r>
          <a:r>
            <a:rPr lang="en-US" sz="1600" b="1" i="0">
              <a:solidFill>
                <a:schemeClr val="accent2"/>
              </a:solidFill>
              <a:latin typeface="Calibri Light" panose="020F0302020204030204"/>
            </a:rPr>
            <a:t>coherent</a:t>
          </a:r>
          <a:r>
            <a:rPr lang="en-US" sz="1600" b="1" i="0">
              <a:solidFill>
                <a:schemeClr val="accent2"/>
              </a:solidFill>
            </a:rPr>
            <a:t> and effective CCDE</a:t>
          </a:r>
        </a:p>
      </dgm:t>
    </dgm:pt>
    <dgm:pt modelId="{1860E3A3-FE83-423D-9017-933A9824927C}" type="parTrans" cxnId="{538D5BBE-F632-4863-BE88-DBE795F44B1F}">
      <dgm:prSet/>
      <dgm:spPr/>
      <dgm:t>
        <a:bodyPr/>
        <a:lstStyle/>
        <a:p>
          <a:endParaRPr lang="en-US"/>
        </a:p>
      </dgm:t>
    </dgm:pt>
    <dgm:pt modelId="{F590C0FA-2EB8-40F8-AEAE-826DA77D4B5F}" type="sibTrans" cxnId="{538D5BBE-F632-4863-BE88-DBE795F44B1F}">
      <dgm:prSet/>
      <dgm:spPr/>
      <dgm:t>
        <a:bodyPr/>
        <a:lstStyle/>
        <a:p>
          <a:endParaRPr lang="en-US"/>
        </a:p>
      </dgm:t>
    </dgm:pt>
    <dgm:pt modelId="{5DA6781D-217B-4DC9-A2D7-233BE9DD322F}">
      <dgm:prSet phldrT="[Text]" custT="1"/>
      <dgm:spPr/>
      <dgm:t>
        <a:bodyPr/>
        <a:lstStyle/>
        <a:p>
          <a:r>
            <a:rPr lang="en-US" sz="1400">
              <a:solidFill>
                <a:schemeClr val="accent2"/>
              </a:solidFill>
            </a:rPr>
            <a:t> </a:t>
          </a:r>
          <a:r>
            <a:rPr lang="en-US" sz="1400" b="0" i="0">
              <a:solidFill>
                <a:schemeClr val="accent2"/>
              </a:solidFill>
            </a:rPr>
            <a:t>Develop an action plan to </a:t>
          </a:r>
          <a:r>
            <a:rPr lang="en-US" sz="1400" b="0" i="0" err="1">
              <a:solidFill>
                <a:schemeClr val="accent2"/>
              </a:solidFill>
            </a:rPr>
            <a:t>mobilise</a:t>
          </a:r>
          <a:r>
            <a:rPr lang="en-US" sz="1400" b="0" i="0">
              <a:solidFill>
                <a:schemeClr val="accent2"/>
              </a:solidFill>
            </a:rPr>
            <a:t> a CCDE </a:t>
          </a:r>
        </a:p>
      </dgm:t>
    </dgm:pt>
    <dgm:pt modelId="{C2CF82FC-DCBD-424C-9168-E68B2B86CB0F}" type="parTrans" cxnId="{CB161042-BD74-4DA2-832A-6D63ED55487B}">
      <dgm:prSet/>
      <dgm:spPr/>
      <dgm:t>
        <a:bodyPr/>
        <a:lstStyle/>
        <a:p>
          <a:endParaRPr lang="en-US"/>
        </a:p>
      </dgm:t>
    </dgm:pt>
    <dgm:pt modelId="{C71FEFE9-6F7D-4815-9586-08273886437F}" type="sibTrans" cxnId="{CB161042-BD74-4DA2-832A-6D63ED55487B}">
      <dgm:prSet/>
      <dgm:spPr/>
      <dgm:t>
        <a:bodyPr/>
        <a:lstStyle/>
        <a:p>
          <a:endParaRPr lang="en-US"/>
        </a:p>
      </dgm:t>
    </dgm:pt>
    <dgm:pt modelId="{BC2460BF-87CA-4C77-B4A8-FE459A21601E}">
      <dgm:prSet custT="1"/>
      <dgm:spPr/>
      <dgm:t>
        <a:bodyPr/>
        <a:lstStyle/>
        <a:p>
          <a:r>
            <a:rPr lang="en-GB" sz="1400" b="0">
              <a:solidFill>
                <a:schemeClr val="accent2"/>
              </a:solidFill>
              <a:latin typeface="+mn-lt"/>
            </a:rPr>
            <a:t> Define a core set of impact climate change indicators</a:t>
          </a:r>
          <a:endParaRPr lang="en-US" sz="1400" b="0">
            <a:solidFill>
              <a:schemeClr val="accent2"/>
            </a:solidFill>
            <a:latin typeface="+mn-lt"/>
          </a:endParaRPr>
        </a:p>
      </dgm:t>
    </dgm:pt>
    <dgm:pt modelId="{1A0E94F1-6CF7-4056-BCC2-F3D5114257AB}" type="parTrans" cxnId="{4DF4318E-A1F1-451F-B552-E12DEADA69EC}">
      <dgm:prSet/>
      <dgm:spPr/>
      <dgm:t>
        <a:bodyPr/>
        <a:lstStyle/>
        <a:p>
          <a:endParaRPr lang="en-US"/>
        </a:p>
      </dgm:t>
    </dgm:pt>
    <dgm:pt modelId="{A92A8E0C-18EF-4252-B233-FF572E4C78D9}" type="sibTrans" cxnId="{4DF4318E-A1F1-451F-B552-E12DEADA69EC}">
      <dgm:prSet/>
      <dgm:spPr/>
      <dgm:t>
        <a:bodyPr/>
        <a:lstStyle/>
        <a:p>
          <a:endParaRPr lang="en-US"/>
        </a:p>
      </dgm:t>
    </dgm:pt>
    <dgm:pt modelId="{F4C9917F-C56F-4D50-AEF8-47518E8094F1}">
      <dgm:prSet phldrT="[Text]" custT="1"/>
      <dgm:spPr/>
      <dgm:t>
        <a:bodyPr/>
        <a:lstStyle/>
        <a:p>
          <a:endParaRPr lang="en-US" sz="900"/>
        </a:p>
      </dgm:t>
    </dgm:pt>
    <dgm:pt modelId="{0AE9B7A1-F572-4B2B-95F7-CF12986D7BE7}" type="parTrans" cxnId="{AB80FE76-B492-4873-9179-58E9327D7DD8}">
      <dgm:prSet/>
      <dgm:spPr/>
      <dgm:t>
        <a:bodyPr/>
        <a:lstStyle/>
        <a:p>
          <a:endParaRPr lang="en-US"/>
        </a:p>
      </dgm:t>
    </dgm:pt>
    <dgm:pt modelId="{A07DF8B6-B760-4BAC-A584-3785B2098AB4}" type="sibTrans" cxnId="{AB80FE76-B492-4873-9179-58E9327D7DD8}">
      <dgm:prSet/>
      <dgm:spPr/>
      <dgm:t>
        <a:bodyPr/>
        <a:lstStyle/>
        <a:p>
          <a:endParaRPr lang="en-US"/>
        </a:p>
      </dgm:t>
    </dgm:pt>
    <dgm:pt modelId="{C4A85CDE-45E4-4A18-A738-120F1B9EABA0}">
      <dgm:prSet phldrT="[Text]" custT="1"/>
      <dgm:spPr/>
      <dgm:t>
        <a:bodyPr/>
        <a:lstStyle/>
        <a:p>
          <a:r>
            <a:rPr lang="en-US" sz="1400">
              <a:solidFill>
                <a:schemeClr val="accent2"/>
              </a:solidFill>
            </a:rPr>
            <a:t> </a:t>
          </a:r>
          <a:r>
            <a:rPr lang="es-MX" sz="1400" err="1">
              <a:solidFill>
                <a:schemeClr val="accent2"/>
              </a:solidFill>
            </a:rPr>
            <a:t>Identify</a:t>
          </a:r>
          <a:r>
            <a:rPr lang="es-MX" sz="1400">
              <a:solidFill>
                <a:schemeClr val="accent2"/>
              </a:solidFill>
            </a:rPr>
            <a:t> and </a:t>
          </a:r>
          <a:r>
            <a:rPr lang="es-MX" sz="1400" err="1">
              <a:solidFill>
                <a:schemeClr val="accent2"/>
              </a:solidFill>
            </a:rPr>
            <a:t>connect</a:t>
          </a:r>
          <a:r>
            <a:rPr lang="es-MX" sz="1400">
              <a:solidFill>
                <a:schemeClr val="accent2"/>
              </a:solidFill>
            </a:rPr>
            <a:t> CCDE </a:t>
          </a:r>
          <a:r>
            <a:rPr lang="es-MX" sz="1400" err="1">
              <a:solidFill>
                <a:schemeClr val="accent2"/>
              </a:solidFill>
            </a:rPr>
            <a:t>stakeholders</a:t>
          </a:r>
          <a:endParaRPr lang="en-US" sz="1400" b="0">
            <a:solidFill>
              <a:schemeClr val="accent2"/>
            </a:solidFill>
          </a:endParaRPr>
        </a:p>
      </dgm:t>
    </dgm:pt>
    <dgm:pt modelId="{2152E63D-F3DA-4570-81DA-F917EE07C834}" type="parTrans" cxnId="{273E185F-080A-4C7C-AD73-3A0C57C03D74}">
      <dgm:prSet/>
      <dgm:spPr/>
      <dgm:t>
        <a:bodyPr/>
        <a:lstStyle/>
        <a:p>
          <a:endParaRPr lang="en-US"/>
        </a:p>
      </dgm:t>
    </dgm:pt>
    <dgm:pt modelId="{FE517511-665A-45E2-A7F5-103E52B20F4D}" type="sibTrans" cxnId="{273E185F-080A-4C7C-AD73-3A0C57C03D74}">
      <dgm:prSet/>
      <dgm:spPr/>
      <dgm:t>
        <a:bodyPr/>
        <a:lstStyle/>
        <a:p>
          <a:endParaRPr lang="en-US"/>
        </a:p>
      </dgm:t>
    </dgm:pt>
    <dgm:pt modelId="{C10C3FD6-FB86-4FB2-8310-96A0C848A27E}">
      <dgm:prSet phldrT="[Text]" custT="1"/>
      <dgm:spPr/>
      <dgm:t>
        <a:bodyPr/>
        <a:lstStyle/>
        <a:p>
          <a:r>
            <a:rPr lang="en-GB" sz="1400" b="0" i="0">
              <a:solidFill>
                <a:schemeClr val="accent2"/>
              </a:solidFill>
            </a:rPr>
            <a:t> </a:t>
          </a:r>
          <a:r>
            <a:rPr lang="en-US" sz="1400" b="0" i="0">
              <a:solidFill>
                <a:schemeClr val="accent2"/>
              </a:solidFill>
            </a:rPr>
            <a:t>Launching the action plan</a:t>
          </a:r>
        </a:p>
      </dgm:t>
    </dgm:pt>
    <dgm:pt modelId="{B9937827-85E4-4683-8236-B05FF10E308D}" type="parTrans" cxnId="{CB2A1EB4-F352-42BC-96E9-1CB8B7E76C0A}">
      <dgm:prSet/>
      <dgm:spPr/>
      <dgm:t>
        <a:bodyPr/>
        <a:lstStyle/>
        <a:p>
          <a:endParaRPr lang="en-US"/>
        </a:p>
      </dgm:t>
    </dgm:pt>
    <dgm:pt modelId="{5D42335F-C53E-4014-9586-777E16F396FB}" type="sibTrans" cxnId="{CB2A1EB4-F352-42BC-96E9-1CB8B7E76C0A}">
      <dgm:prSet/>
      <dgm:spPr/>
      <dgm:t>
        <a:bodyPr/>
        <a:lstStyle/>
        <a:p>
          <a:endParaRPr lang="en-US"/>
        </a:p>
      </dgm:t>
    </dgm:pt>
    <dgm:pt modelId="{0A24C7D2-77D0-4D87-A364-1772A2573909}">
      <dgm:prSet phldrT="[Text]" custT="1"/>
      <dgm:spPr/>
      <dgm:t>
        <a:bodyPr/>
        <a:lstStyle/>
        <a:p>
          <a:r>
            <a:rPr lang="en-US" sz="1400">
              <a:solidFill>
                <a:schemeClr val="accent2"/>
              </a:solidFill>
            </a:rPr>
            <a:t> Determine key capacity for an inclusive and coherent CCDE</a:t>
          </a:r>
        </a:p>
      </dgm:t>
    </dgm:pt>
    <dgm:pt modelId="{F0319525-536A-4C2F-985D-F9A57297DD87}" type="sibTrans" cxnId="{0DE527F6-E610-4724-8BE4-17A0E901B698}">
      <dgm:prSet/>
      <dgm:spPr/>
      <dgm:t>
        <a:bodyPr/>
        <a:lstStyle/>
        <a:p>
          <a:endParaRPr lang="en-US"/>
        </a:p>
      </dgm:t>
    </dgm:pt>
    <dgm:pt modelId="{F86C662F-751B-4770-99B7-E0CD2FDD86D2}" type="parTrans" cxnId="{0DE527F6-E610-4724-8BE4-17A0E901B698}">
      <dgm:prSet/>
      <dgm:spPr/>
      <dgm:t>
        <a:bodyPr/>
        <a:lstStyle/>
        <a:p>
          <a:endParaRPr lang="en-US"/>
        </a:p>
      </dgm:t>
    </dgm:pt>
    <dgm:pt modelId="{D4DEE857-DE22-4872-A484-0F0C483421A4}" type="pres">
      <dgm:prSet presAssocID="{0B5430C7-D0B0-40DE-8640-6DD23859B33D}" presName="rootnode" presStyleCnt="0">
        <dgm:presLayoutVars>
          <dgm:chMax/>
          <dgm:chPref/>
          <dgm:dir/>
          <dgm:animLvl val="lvl"/>
        </dgm:presLayoutVars>
      </dgm:prSet>
      <dgm:spPr/>
    </dgm:pt>
    <dgm:pt modelId="{B0466BC6-7BC9-49D2-A43F-538149041BF4}" type="pres">
      <dgm:prSet presAssocID="{8ADC3D0D-D922-4967-9ADE-91AC34A15D52}" presName="composite" presStyleCnt="0"/>
      <dgm:spPr/>
    </dgm:pt>
    <dgm:pt modelId="{871A224F-97B8-49C3-9435-239C319A92F2}" type="pres">
      <dgm:prSet presAssocID="{8ADC3D0D-D922-4967-9ADE-91AC34A15D52}" presName="LShape" presStyleLbl="alignNode1" presStyleIdx="0" presStyleCnt="5"/>
      <dgm:spPr>
        <a:solidFill>
          <a:schemeClr val="tx1"/>
        </a:solidFill>
        <a:ln>
          <a:noFill/>
        </a:ln>
      </dgm:spPr>
    </dgm:pt>
    <dgm:pt modelId="{65746043-A06C-437F-9FD7-F348C0D898AA}" type="pres">
      <dgm:prSet presAssocID="{8ADC3D0D-D922-4967-9ADE-91AC34A15D52}" presName="ParentText" presStyleLbl="revTx" presStyleIdx="0" presStyleCnt="3" custScaleX="113826" custLinFactNeighborX="8965" custLinFactNeighborY="-1704">
        <dgm:presLayoutVars>
          <dgm:chMax val="0"/>
          <dgm:chPref val="0"/>
          <dgm:bulletEnabled val="1"/>
        </dgm:presLayoutVars>
      </dgm:prSet>
      <dgm:spPr/>
    </dgm:pt>
    <dgm:pt modelId="{27005E1D-EF28-4CF0-BAB0-A604092D5977}" type="pres">
      <dgm:prSet presAssocID="{8ADC3D0D-D922-4967-9ADE-91AC34A15D52}" presName="Triangle" presStyleLbl="alignNode1" presStyleIdx="1" presStyleCnt="5"/>
      <dgm:spPr>
        <a:solidFill>
          <a:schemeClr val="tx1"/>
        </a:solidFill>
        <a:ln>
          <a:noFill/>
        </a:ln>
      </dgm:spPr>
    </dgm:pt>
    <dgm:pt modelId="{5E73C83B-9A7E-40A9-9543-41B8F5BFFC36}" type="pres">
      <dgm:prSet presAssocID="{4F41BF97-0DC2-4044-8868-B11557986684}" presName="sibTrans" presStyleCnt="0"/>
      <dgm:spPr/>
    </dgm:pt>
    <dgm:pt modelId="{ADB40397-B944-4EEF-8923-378DEA4F5FCD}" type="pres">
      <dgm:prSet presAssocID="{4F41BF97-0DC2-4044-8868-B11557986684}" presName="space" presStyleCnt="0"/>
      <dgm:spPr/>
    </dgm:pt>
    <dgm:pt modelId="{19088F4A-B1A9-456F-B69A-64F3C0A1CAA9}" type="pres">
      <dgm:prSet presAssocID="{3AA66259-E33D-4A51-82B9-1EC551E36DCA}" presName="composite" presStyleCnt="0"/>
      <dgm:spPr/>
    </dgm:pt>
    <dgm:pt modelId="{BC99A8EF-0A17-44EB-B571-EED491CF55B0}" type="pres">
      <dgm:prSet presAssocID="{3AA66259-E33D-4A51-82B9-1EC551E36DCA}" presName="LShape" presStyleLbl="alignNode1" presStyleIdx="2" presStyleCnt="5"/>
      <dgm:spPr>
        <a:solidFill>
          <a:srgbClr val="009B9D">
            <a:alpha val="67059"/>
          </a:srgbClr>
        </a:solidFill>
        <a:ln>
          <a:noFill/>
        </a:ln>
      </dgm:spPr>
    </dgm:pt>
    <dgm:pt modelId="{E5683BC0-0E05-401A-8D61-AD79003F90D8}" type="pres">
      <dgm:prSet presAssocID="{3AA66259-E33D-4A51-82B9-1EC551E36DCA}" presName="ParentText" presStyleLbl="revTx" presStyleIdx="1" presStyleCnt="3">
        <dgm:presLayoutVars>
          <dgm:chMax val="0"/>
          <dgm:chPref val="0"/>
          <dgm:bulletEnabled val="1"/>
        </dgm:presLayoutVars>
      </dgm:prSet>
      <dgm:spPr/>
    </dgm:pt>
    <dgm:pt modelId="{7E89659D-11D0-43A4-83FB-1E298B10A93D}" type="pres">
      <dgm:prSet presAssocID="{3AA66259-E33D-4A51-82B9-1EC551E36DCA}" presName="Triangle" presStyleLbl="alignNode1" presStyleIdx="3" presStyleCnt="5"/>
      <dgm:spPr>
        <a:solidFill>
          <a:srgbClr val="009B9D">
            <a:alpha val="67059"/>
          </a:srgbClr>
        </a:solidFill>
        <a:ln>
          <a:noFill/>
        </a:ln>
      </dgm:spPr>
    </dgm:pt>
    <dgm:pt modelId="{F429E894-64AC-4A2D-A810-DC0E78F44F6E}" type="pres">
      <dgm:prSet presAssocID="{7A60B9B7-F0F6-47BA-8889-8FCC8BCDE0C4}" presName="sibTrans" presStyleCnt="0"/>
      <dgm:spPr/>
    </dgm:pt>
    <dgm:pt modelId="{76C40485-2EAB-43D5-A23A-BD531C528819}" type="pres">
      <dgm:prSet presAssocID="{7A60B9B7-F0F6-47BA-8889-8FCC8BCDE0C4}" presName="space" presStyleCnt="0"/>
      <dgm:spPr/>
    </dgm:pt>
    <dgm:pt modelId="{A5B6998B-7C21-4538-B192-3736C8B6E162}" type="pres">
      <dgm:prSet presAssocID="{3BC9982C-2D07-4504-92CF-757A39651FAE}" presName="composite" presStyleCnt="0"/>
      <dgm:spPr/>
    </dgm:pt>
    <dgm:pt modelId="{F1B084FB-0635-4EA6-AE28-27C00E2E6735}" type="pres">
      <dgm:prSet presAssocID="{3BC9982C-2D07-4504-92CF-757A39651FAE}" presName="LShape" presStyleLbl="alignNode1" presStyleIdx="4" presStyleCnt="5"/>
      <dgm:spPr>
        <a:solidFill>
          <a:srgbClr val="009B9D">
            <a:alpha val="32941"/>
          </a:srgbClr>
        </a:solidFill>
        <a:ln>
          <a:noFill/>
        </a:ln>
      </dgm:spPr>
    </dgm:pt>
    <dgm:pt modelId="{0CAE8D69-6C64-4D05-8FBC-880A12046C54}" type="pres">
      <dgm:prSet presAssocID="{3BC9982C-2D07-4504-92CF-757A39651FAE}" presName="ParentText" presStyleLbl="revTx" presStyleIdx="2" presStyleCnt="3">
        <dgm:presLayoutVars>
          <dgm:chMax val="0"/>
          <dgm:chPref val="0"/>
          <dgm:bulletEnabled val="1"/>
        </dgm:presLayoutVars>
      </dgm:prSet>
      <dgm:spPr/>
    </dgm:pt>
  </dgm:ptLst>
  <dgm:cxnLst>
    <dgm:cxn modelId="{215FAC19-E3C7-42DB-89AA-DFC8652BF072}" type="presOf" srcId="{C10C3FD6-FB86-4FB2-8310-96A0C848A27E}" destId="{0CAE8D69-6C64-4D05-8FBC-880A12046C54}" srcOrd="0" destOrd="2" presId="urn:microsoft.com/office/officeart/2009/3/layout/StepUpProcess"/>
    <dgm:cxn modelId="{21830120-DC06-4673-BE5C-D44CAE949C78}" type="presOf" srcId="{5DA6781D-217B-4DC9-A2D7-233BE9DD322F}" destId="{0CAE8D69-6C64-4D05-8FBC-880A12046C54}" srcOrd="0" destOrd="1" presId="urn:microsoft.com/office/officeart/2009/3/layout/StepUpProcess"/>
    <dgm:cxn modelId="{07B7DA32-3C42-4360-96B1-88E172CA0FB7}" type="presOf" srcId="{8ADC3D0D-D922-4967-9ADE-91AC34A15D52}" destId="{65746043-A06C-437F-9FD7-F348C0D898AA}" srcOrd="0" destOrd="0" presId="urn:microsoft.com/office/officeart/2009/3/layout/StepUpProcess"/>
    <dgm:cxn modelId="{1578693D-D3D5-4573-A301-2465C6F56C2C}" type="presOf" srcId="{C4A85CDE-45E4-4A18-A738-120F1B9EABA0}" destId="{E5683BC0-0E05-401A-8D61-AD79003F90D8}" srcOrd="0" destOrd="2" presId="urn:microsoft.com/office/officeart/2009/3/layout/StepUpProcess"/>
    <dgm:cxn modelId="{9130775B-EE41-4570-B541-EFC28DAFB99C}" srcId="{0B5430C7-D0B0-40DE-8640-6DD23859B33D}" destId="{8ADC3D0D-D922-4967-9ADE-91AC34A15D52}" srcOrd="0" destOrd="0" parTransId="{183461F5-23F6-4309-A8E6-B71C6832C041}" sibTransId="{4F41BF97-0DC2-4044-8868-B11557986684}"/>
    <dgm:cxn modelId="{273E185F-080A-4C7C-AD73-3A0C57C03D74}" srcId="{3AA66259-E33D-4A51-82B9-1EC551E36DCA}" destId="{C4A85CDE-45E4-4A18-A738-120F1B9EABA0}" srcOrd="1" destOrd="0" parTransId="{2152E63D-F3DA-4570-81DA-F917EE07C834}" sibTransId="{FE517511-665A-45E2-A7F5-103E52B20F4D}"/>
    <dgm:cxn modelId="{CB161042-BD74-4DA2-832A-6D63ED55487B}" srcId="{3BC9982C-2D07-4504-92CF-757A39651FAE}" destId="{5DA6781D-217B-4DC9-A2D7-233BE9DD322F}" srcOrd="0" destOrd="0" parTransId="{C2CF82FC-DCBD-424C-9168-E68B2B86CB0F}" sibTransId="{C71FEFE9-6F7D-4815-9586-08273886437F}"/>
    <dgm:cxn modelId="{A6D1504E-D498-41EB-9BC8-79671CD80BF0}" type="presOf" srcId="{3AA66259-E33D-4A51-82B9-1EC551E36DCA}" destId="{E5683BC0-0E05-401A-8D61-AD79003F90D8}" srcOrd="0" destOrd="0" presId="urn:microsoft.com/office/officeart/2009/3/layout/StepUpProcess"/>
    <dgm:cxn modelId="{8C9A3E50-DA3A-437B-90D4-F67631514210}" type="presOf" srcId="{BC2460BF-87CA-4C77-B4A8-FE459A21601E}" destId="{65746043-A06C-437F-9FD7-F348C0D898AA}" srcOrd="0" destOrd="3" presId="urn:microsoft.com/office/officeart/2009/3/layout/StepUpProcess"/>
    <dgm:cxn modelId="{A1626B53-FD54-4A18-9C60-1BD9DF03131F}" type="presOf" srcId="{0B5430C7-D0B0-40DE-8640-6DD23859B33D}" destId="{D4DEE857-DE22-4872-A484-0F0C483421A4}" srcOrd="0" destOrd="0" presId="urn:microsoft.com/office/officeart/2009/3/layout/StepUpProcess"/>
    <dgm:cxn modelId="{AB80FE76-B492-4873-9179-58E9327D7DD8}" srcId="{3BC9982C-2D07-4504-92CF-757A39651FAE}" destId="{F4C9917F-C56F-4D50-AEF8-47518E8094F1}" srcOrd="2" destOrd="0" parTransId="{0AE9B7A1-F572-4B2B-95F7-CF12986D7BE7}" sibTransId="{A07DF8B6-B760-4BAC-A584-3785B2098AB4}"/>
    <dgm:cxn modelId="{74123057-C3E9-426A-B894-5125E0540F13}" srcId="{8ADC3D0D-D922-4967-9ADE-91AC34A15D52}" destId="{23742596-DA42-4A5C-8208-32DA71DC82F6}" srcOrd="1" destOrd="0" parTransId="{F1EDC30D-A459-40AA-89FC-29005E232074}" sibTransId="{319AFE84-00A4-4BF0-A510-2DE18B4F4C5F}"/>
    <dgm:cxn modelId="{2185E978-5DC7-4A10-9012-E210281351A5}" type="presOf" srcId="{0A24C7D2-77D0-4D87-A364-1772A2573909}" destId="{E5683BC0-0E05-401A-8D61-AD79003F90D8}" srcOrd="0" destOrd="1" presId="urn:microsoft.com/office/officeart/2009/3/layout/StepUpProcess"/>
    <dgm:cxn modelId="{D2A43584-C002-4A8D-8E22-566632189E05}" type="presOf" srcId="{3BC9982C-2D07-4504-92CF-757A39651FAE}" destId="{0CAE8D69-6C64-4D05-8FBC-880A12046C54}" srcOrd="0" destOrd="0" presId="urn:microsoft.com/office/officeart/2009/3/layout/StepUpProcess"/>
    <dgm:cxn modelId="{4DF4318E-A1F1-451F-B552-E12DEADA69EC}" srcId="{8ADC3D0D-D922-4967-9ADE-91AC34A15D52}" destId="{BC2460BF-87CA-4C77-B4A8-FE459A21601E}" srcOrd="2" destOrd="0" parTransId="{1A0E94F1-6CF7-4056-BCC2-F3D5114257AB}" sibTransId="{A92A8E0C-18EF-4252-B233-FF572E4C78D9}"/>
    <dgm:cxn modelId="{98AB39A9-58AF-49D6-A547-88F4B3AA661A}" type="presOf" srcId="{4B2D1C46-479E-458C-A720-3A7CD4FD67B8}" destId="{65746043-A06C-437F-9FD7-F348C0D898AA}" srcOrd="0" destOrd="1" presId="urn:microsoft.com/office/officeart/2009/3/layout/StepUpProcess"/>
    <dgm:cxn modelId="{CB2A1EB4-F352-42BC-96E9-1CB8B7E76C0A}" srcId="{3BC9982C-2D07-4504-92CF-757A39651FAE}" destId="{C10C3FD6-FB86-4FB2-8310-96A0C848A27E}" srcOrd="1" destOrd="0" parTransId="{B9937827-85E4-4683-8236-B05FF10E308D}" sibTransId="{5D42335F-C53E-4014-9586-777E16F396FB}"/>
    <dgm:cxn modelId="{538D5BBE-F632-4863-BE88-DBE795F44B1F}" srcId="{0B5430C7-D0B0-40DE-8640-6DD23859B33D}" destId="{3BC9982C-2D07-4504-92CF-757A39651FAE}" srcOrd="2" destOrd="0" parTransId="{1860E3A3-FE83-423D-9017-933A9824927C}" sibTransId="{F590C0FA-2EB8-40F8-AEAE-826DA77D4B5F}"/>
    <dgm:cxn modelId="{C881BBD0-7F66-4E12-8833-0D03CC8471AE}" type="presOf" srcId="{23742596-DA42-4A5C-8208-32DA71DC82F6}" destId="{65746043-A06C-437F-9FD7-F348C0D898AA}" srcOrd="0" destOrd="2" presId="urn:microsoft.com/office/officeart/2009/3/layout/StepUpProcess"/>
    <dgm:cxn modelId="{241106D5-AEF3-493B-AA26-C01CEBCA2647}" type="presOf" srcId="{F4C9917F-C56F-4D50-AEF8-47518E8094F1}" destId="{0CAE8D69-6C64-4D05-8FBC-880A12046C54}" srcOrd="0" destOrd="3" presId="urn:microsoft.com/office/officeart/2009/3/layout/StepUpProcess"/>
    <dgm:cxn modelId="{775B53E0-A764-41AB-99AB-B593B2B2C13B}" srcId="{8ADC3D0D-D922-4967-9ADE-91AC34A15D52}" destId="{4B2D1C46-479E-458C-A720-3A7CD4FD67B8}" srcOrd="0" destOrd="0" parTransId="{AA968443-14BA-4429-AAE4-DD11881479D0}" sibTransId="{C2869B55-71FF-46CF-B242-37EBC695B0AD}"/>
    <dgm:cxn modelId="{09A43AF1-1E4C-415E-8C6B-FBAD146F2A19}" srcId="{0B5430C7-D0B0-40DE-8640-6DD23859B33D}" destId="{3AA66259-E33D-4A51-82B9-1EC551E36DCA}" srcOrd="1" destOrd="0" parTransId="{F1227AB8-12E7-4748-B418-B0FE48000506}" sibTransId="{7A60B9B7-F0F6-47BA-8889-8FCC8BCDE0C4}"/>
    <dgm:cxn modelId="{0DE527F6-E610-4724-8BE4-17A0E901B698}" srcId="{3AA66259-E33D-4A51-82B9-1EC551E36DCA}" destId="{0A24C7D2-77D0-4D87-A364-1772A2573909}" srcOrd="0" destOrd="0" parTransId="{F86C662F-751B-4770-99B7-E0CD2FDD86D2}" sibTransId="{F0319525-536A-4C2F-985D-F9A57297DD87}"/>
    <dgm:cxn modelId="{36633A0B-4745-44D5-9AF4-4D24D7953A0D}" type="presParOf" srcId="{D4DEE857-DE22-4872-A484-0F0C483421A4}" destId="{B0466BC6-7BC9-49D2-A43F-538149041BF4}" srcOrd="0" destOrd="0" presId="urn:microsoft.com/office/officeart/2009/3/layout/StepUpProcess"/>
    <dgm:cxn modelId="{2BA76F62-A1EE-4A56-9E10-172F42B4BA2A}" type="presParOf" srcId="{B0466BC6-7BC9-49D2-A43F-538149041BF4}" destId="{871A224F-97B8-49C3-9435-239C319A92F2}" srcOrd="0" destOrd="0" presId="urn:microsoft.com/office/officeart/2009/3/layout/StepUpProcess"/>
    <dgm:cxn modelId="{A9DF06AC-6719-4CF6-AA10-62EE60420A90}" type="presParOf" srcId="{B0466BC6-7BC9-49D2-A43F-538149041BF4}" destId="{65746043-A06C-437F-9FD7-F348C0D898AA}" srcOrd="1" destOrd="0" presId="urn:microsoft.com/office/officeart/2009/3/layout/StepUpProcess"/>
    <dgm:cxn modelId="{58BFFD24-56D1-4448-8F93-25B9F7451AF8}" type="presParOf" srcId="{B0466BC6-7BC9-49D2-A43F-538149041BF4}" destId="{27005E1D-EF28-4CF0-BAB0-A604092D5977}" srcOrd="2" destOrd="0" presId="urn:microsoft.com/office/officeart/2009/3/layout/StepUpProcess"/>
    <dgm:cxn modelId="{4B05C12F-F682-42AA-A076-4A7B974AF516}" type="presParOf" srcId="{D4DEE857-DE22-4872-A484-0F0C483421A4}" destId="{5E73C83B-9A7E-40A9-9543-41B8F5BFFC36}" srcOrd="1" destOrd="0" presId="urn:microsoft.com/office/officeart/2009/3/layout/StepUpProcess"/>
    <dgm:cxn modelId="{0803EDDC-8651-4862-98AF-4F220FB199E7}" type="presParOf" srcId="{5E73C83B-9A7E-40A9-9543-41B8F5BFFC36}" destId="{ADB40397-B944-4EEF-8923-378DEA4F5FCD}" srcOrd="0" destOrd="0" presId="urn:microsoft.com/office/officeart/2009/3/layout/StepUpProcess"/>
    <dgm:cxn modelId="{1EF10315-0058-4C95-981C-66FE1F8800AC}" type="presParOf" srcId="{D4DEE857-DE22-4872-A484-0F0C483421A4}" destId="{19088F4A-B1A9-456F-B69A-64F3C0A1CAA9}" srcOrd="2" destOrd="0" presId="urn:microsoft.com/office/officeart/2009/3/layout/StepUpProcess"/>
    <dgm:cxn modelId="{B783B7F6-AC90-4C28-9886-A260DA1C45B5}" type="presParOf" srcId="{19088F4A-B1A9-456F-B69A-64F3C0A1CAA9}" destId="{BC99A8EF-0A17-44EB-B571-EED491CF55B0}" srcOrd="0" destOrd="0" presId="urn:microsoft.com/office/officeart/2009/3/layout/StepUpProcess"/>
    <dgm:cxn modelId="{84744701-DD5B-4AA2-819D-DBD09710593E}" type="presParOf" srcId="{19088F4A-B1A9-456F-B69A-64F3C0A1CAA9}" destId="{E5683BC0-0E05-401A-8D61-AD79003F90D8}" srcOrd="1" destOrd="0" presId="urn:microsoft.com/office/officeart/2009/3/layout/StepUpProcess"/>
    <dgm:cxn modelId="{EB9934C1-F740-41E0-9732-B9FF32D405CA}" type="presParOf" srcId="{19088F4A-B1A9-456F-B69A-64F3C0A1CAA9}" destId="{7E89659D-11D0-43A4-83FB-1E298B10A93D}" srcOrd="2" destOrd="0" presId="urn:microsoft.com/office/officeart/2009/3/layout/StepUpProcess"/>
    <dgm:cxn modelId="{2137B729-4A82-47A1-9B06-F32BC414A9A4}" type="presParOf" srcId="{D4DEE857-DE22-4872-A484-0F0C483421A4}" destId="{F429E894-64AC-4A2D-A810-DC0E78F44F6E}" srcOrd="3" destOrd="0" presId="urn:microsoft.com/office/officeart/2009/3/layout/StepUpProcess"/>
    <dgm:cxn modelId="{AC0CA809-D7EF-45D2-8C5B-9834311E2D27}" type="presParOf" srcId="{F429E894-64AC-4A2D-A810-DC0E78F44F6E}" destId="{76C40485-2EAB-43D5-A23A-BD531C528819}" srcOrd="0" destOrd="0" presId="urn:microsoft.com/office/officeart/2009/3/layout/StepUpProcess"/>
    <dgm:cxn modelId="{5E5B0BA1-7175-4DDA-BDA9-B39D58B79CDE}" type="presParOf" srcId="{D4DEE857-DE22-4872-A484-0F0C483421A4}" destId="{A5B6998B-7C21-4538-B192-3736C8B6E162}" srcOrd="4" destOrd="0" presId="urn:microsoft.com/office/officeart/2009/3/layout/StepUpProcess"/>
    <dgm:cxn modelId="{5BE2B022-D09B-4C78-8C7F-EFD91C47E2E0}" type="presParOf" srcId="{A5B6998B-7C21-4538-B192-3736C8B6E162}" destId="{F1B084FB-0635-4EA6-AE28-27C00E2E6735}" srcOrd="0" destOrd="0" presId="urn:microsoft.com/office/officeart/2009/3/layout/StepUpProcess"/>
    <dgm:cxn modelId="{68D85ABF-BB99-4B7E-9FAB-7D2FC27BC8A4}" type="presParOf" srcId="{A5B6998B-7C21-4538-B192-3736C8B6E162}" destId="{0CAE8D69-6C64-4D05-8FBC-880A12046C5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91832-F6F8-4FA3-9E77-88CF72E81622}">
      <dsp:nvSpPr>
        <dsp:cNvPr id="0" name=""/>
        <dsp:cNvSpPr/>
      </dsp:nvSpPr>
      <dsp:spPr>
        <a:xfrm>
          <a:off x="2766" y="1861112"/>
          <a:ext cx="3370003" cy="1348001"/>
        </a:xfrm>
        <a:prstGeom prst="chevron">
          <a:avLst/>
        </a:prstGeom>
        <a:solidFill>
          <a:srgbClr val="149E9D">
            <a:alpha val="12941"/>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en-GB" sz="2500" kern="1200">
              <a:solidFill>
                <a:schemeClr val="accent2"/>
              </a:solidFill>
              <a:latin typeface="Calibri Light" panose="020F0302020204030204"/>
            </a:rPr>
            <a:t>Global goal frameworks </a:t>
          </a:r>
          <a:endParaRPr lang="en-GB" sz="2500" kern="1200">
            <a:solidFill>
              <a:schemeClr val="accent2"/>
            </a:solidFill>
          </a:endParaRPr>
        </a:p>
      </dsp:txBody>
      <dsp:txXfrm>
        <a:off x="676767" y="1861112"/>
        <a:ext cx="2022002" cy="1348001"/>
      </dsp:txXfrm>
    </dsp:sp>
    <dsp:sp modelId="{AC631078-926D-46BB-BE94-FA0D494421C2}">
      <dsp:nvSpPr>
        <dsp:cNvPr id="0" name=""/>
        <dsp:cNvSpPr/>
      </dsp:nvSpPr>
      <dsp:spPr>
        <a:xfrm>
          <a:off x="3035768" y="1861112"/>
          <a:ext cx="3370003" cy="1348001"/>
        </a:xfrm>
        <a:prstGeom prst="chevron">
          <a:avLst/>
        </a:prstGeom>
        <a:solidFill>
          <a:srgbClr val="149E9D">
            <a:alpha val="45882"/>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en-GB" sz="2500" kern="1200">
              <a:solidFill>
                <a:schemeClr val="accent2"/>
              </a:solidFill>
              <a:latin typeface="Calibri Light" panose="020F0302020204030204"/>
            </a:rPr>
            <a:t>Aggregated country level data</a:t>
          </a:r>
        </a:p>
      </dsp:txBody>
      <dsp:txXfrm>
        <a:off x="3709769" y="1861112"/>
        <a:ext cx="2022002" cy="1348001"/>
      </dsp:txXfrm>
    </dsp:sp>
    <dsp:sp modelId="{E7A3C488-9E5E-4834-857D-1F99F4942240}">
      <dsp:nvSpPr>
        <dsp:cNvPr id="0" name=""/>
        <dsp:cNvSpPr/>
      </dsp:nvSpPr>
      <dsp:spPr>
        <a:xfrm>
          <a:off x="6068771" y="1861112"/>
          <a:ext cx="3370003" cy="1348001"/>
        </a:xfrm>
        <a:prstGeom prst="chevron">
          <a:avLst/>
        </a:prstGeom>
        <a:solidFill>
          <a:srgbClr val="149E9D">
            <a:alpha val="61176"/>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en-GB" sz="2500" kern="1200">
              <a:solidFill>
                <a:schemeClr val="accent2"/>
              </a:solidFill>
              <a:latin typeface="Calibri Light" panose="020F0302020204030204"/>
            </a:rPr>
            <a:t> </a:t>
          </a:r>
          <a:r>
            <a:rPr lang="en-GB" sz="2500" b="0" kern="1200">
              <a:solidFill>
                <a:schemeClr val="accent2"/>
              </a:solidFill>
              <a:latin typeface="Calibri Light" panose="020F0302020204030204"/>
            </a:rPr>
            <a:t>Use: analysis, accountability, transparency </a:t>
          </a:r>
          <a:endParaRPr lang="en-GB" sz="2500" b="1" kern="1200">
            <a:solidFill>
              <a:schemeClr val="accent2"/>
            </a:solidFill>
          </a:endParaRPr>
        </a:p>
      </dsp:txBody>
      <dsp:txXfrm>
        <a:off x="6742772" y="1861112"/>
        <a:ext cx="2022002" cy="1348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A224F-97B8-49C3-9435-239C319A92F2}">
      <dsp:nvSpPr>
        <dsp:cNvPr id="0" name=""/>
        <dsp:cNvSpPr/>
      </dsp:nvSpPr>
      <dsp:spPr>
        <a:xfrm rot="5400000">
          <a:off x="515384" y="1079102"/>
          <a:ext cx="1544232" cy="2569567"/>
        </a:xfrm>
        <a:prstGeom prst="corner">
          <a:avLst>
            <a:gd name="adj1" fmla="val 16120"/>
            <a:gd name="adj2" fmla="val 16110"/>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746043-A06C-437F-9FD7-F348C0D898AA}">
      <dsp:nvSpPr>
        <dsp:cNvPr id="0" name=""/>
        <dsp:cNvSpPr/>
      </dsp:nvSpPr>
      <dsp:spPr>
        <a:xfrm>
          <a:off x="305215" y="1812199"/>
          <a:ext cx="2640558" cy="2033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solidFill>
                <a:schemeClr val="accent2"/>
              </a:solidFill>
              <a:latin typeface="+mn-lt"/>
            </a:rPr>
            <a:t>Step 1</a:t>
          </a:r>
        </a:p>
        <a:p>
          <a:pPr marL="0" lvl="0" indent="0" algn="l" defTabSz="1422400" rtl="0">
            <a:lnSpc>
              <a:spcPct val="90000"/>
            </a:lnSpc>
            <a:spcBef>
              <a:spcPct val="0"/>
            </a:spcBef>
            <a:spcAft>
              <a:spcPct val="35000"/>
            </a:spcAft>
            <a:buNone/>
          </a:pPr>
          <a:r>
            <a:rPr lang="en-US" sz="1400" b="1" i="0" kern="1200">
              <a:solidFill>
                <a:schemeClr val="accent2"/>
              </a:solidFill>
              <a:latin typeface="+mn-lt"/>
            </a:rPr>
            <a:t>Identifying </a:t>
          </a:r>
          <a:r>
            <a:rPr lang="es-MX" sz="1400" b="1" i="0" kern="1200" err="1">
              <a:solidFill>
                <a:schemeClr val="accent2"/>
              </a:solidFill>
              <a:latin typeface="+mn-lt"/>
            </a:rPr>
            <a:t>climate</a:t>
          </a:r>
          <a:r>
            <a:rPr lang="es-MX" sz="1400" b="1" i="0" kern="1200">
              <a:solidFill>
                <a:schemeClr val="accent2"/>
              </a:solidFill>
              <a:latin typeface="+mn-lt"/>
            </a:rPr>
            <a:t> </a:t>
          </a:r>
          <a:r>
            <a:rPr lang="es-MX" sz="1400" b="1" i="0" kern="1200" err="1">
              <a:solidFill>
                <a:schemeClr val="accent2"/>
              </a:solidFill>
              <a:latin typeface="+mn-lt"/>
            </a:rPr>
            <a:t>change</a:t>
          </a:r>
          <a:r>
            <a:rPr lang="es-MX" sz="1400" b="1" i="0" kern="1200">
              <a:solidFill>
                <a:schemeClr val="accent2"/>
              </a:solidFill>
              <a:latin typeface="+mn-lt"/>
            </a:rPr>
            <a:t> data </a:t>
          </a:r>
          <a:r>
            <a:rPr lang="es-MX" sz="1400" b="1" i="0" kern="1200" err="1">
              <a:solidFill>
                <a:schemeClr val="accent2"/>
              </a:solidFill>
              <a:latin typeface="+mn-lt"/>
            </a:rPr>
            <a:t>priorities</a:t>
          </a:r>
          <a:r>
            <a:rPr lang="es-MX" sz="1400" b="1" i="0" kern="1200">
              <a:solidFill>
                <a:schemeClr val="accent2"/>
              </a:solidFill>
              <a:latin typeface="+mn-lt"/>
            </a:rPr>
            <a:t> </a:t>
          </a:r>
          <a:r>
            <a:rPr lang="es-MX" sz="1400" b="1" i="0" kern="1200" err="1">
              <a:solidFill>
                <a:schemeClr val="accent2"/>
              </a:solidFill>
              <a:latin typeface="+mn-lt"/>
            </a:rPr>
            <a:t>within</a:t>
          </a:r>
          <a:r>
            <a:rPr lang="es-MX" sz="1400" b="1" i="0" kern="1200">
              <a:solidFill>
                <a:schemeClr val="accent2"/>
              </a:solidFill>
              <a:latin typeface="+mn-lt"/>
            </a:rPr>
            <a:t> </a:t>
          </a:r>
          <a:r>
            <a:rPr lang="es-MX" sz="1400" b="1" i="0" kern="1200" err="1">
              <a:solidFill>
                <a:schemeClr val="accent2"/>
              </a:solidFill>
              <a:latin typeface="+mn-lt"/>
            </a:rPr>
            <a:t>the</a:t>
          </a:r>
          <a:r>
            <a:rPr lang="es-MX" sz="1400" b="1" i="0" kern="1200">
              <a:solidFill>
                <a:schemeClr val="accent2"/>
              </a:solidFill>
              <a:latin typeface="+mn-lt"/>
            </a:rPr>
            <a:t> ecosystem</a:t>
          </a:r>
          <a:endParaRPr lang="en-US" sz="1400" b="1" i="0" kern="1200">
            <a:solidFill>
              <a:schemeClr val="accent2"/>
            </a:solidFill>
            <a:latin typeface="+mn-lt"/>
          </a:endParaRPr>
        </a:p>
        <a:p>
          <a:pPr marL="114300" lvl="1" indent="-114300" algn="l" defTabSz="622300">
            <a:lnSpc>
              <a:spcPct val="90000"/>
            </a:lnSpc>
            <a:spcBef>
              <a:spcPct val="0"/>
            </a:spcBef>
            <a:spcAft>
              <a:spcPct val="15000"/>
            </a:spcAft>
            <a:buChar char="•"/>
          </a:pPr>
          <a:r>
            <a:rPr lang="en-US" sz="1400" b="0" kern="1200">
              <a:solidFill>
                <a:schemeClr val="accent2"/>
              </a:solidFill>
              <a:latin typeface="+mn-lt"/>
            </a:rPr>
            <a:t> </a:t>
          </a:r>
          <a:r>
            <a:rPr lang="es-MX" sz="1400" b="0" kern="1200" err="1">
              <a:solidFill>
                <a:schemeClr val="accent2"/>
              </a:solidFill>
              <a:latin typeface="+mn-lt"/>
            </a:rPr>
            <a:t>Identify</a:t>
          </a:r>
          <a:r>
            <a:rPr lang="es-MX" sz="1400" b="0" kern="1200">
              <a:solidFill>
                <a:schemeClr val="accent2"/>
              </a:solidFill>
              <a:latin typeface="+mn-lt"/>
            </a:rPr>
            <a:t> </a:t>
          </a:r>
          <a:r>
            <a:rPr lang="es-MX" sz="1400" b="0" kern="1200" err="1">
              <a:solidFill>
                <a:schemeClr val="accent2"/>
              </a:solidFill>
              <a:latin typeface="+mn-lt"/>
            </a:rPr>
            <a:t>priority</a:t>
          </a:r>
          <a:r>
            <a:rPr lang="es-MX" sz="1400" b="0" kern="1200">
              <a:solidFill>
                <a:schemeClr val="accent2"/>
              </a:solidFill>
              <a:latin typeface="+mn-lt"/>
            </a:rPr>
            <a:t> </a:t>
          </a:r>
          <a:r>
            <a:rPr lang="es-MX" sz="1400" b="0" kern="1200" err="1">
              <a:solidFill>
                <a:schemeClr val="accent2"/>
              </a:solidFill>
              <a:latin typeface="+mn-lt"/>
            </a:rPr>
            <a:t>national</a:t>
          </a:r>
          <a:r>
            <a:rPr lang="es-MX" sz="1400" b="0" kern="1200">
              <a:solidFill>
                <a:schemeClr val="accent2"/>
              </a:solidFill>
              <a:latin typeface="+mn-lt"/>
            </a:rPr>
            <a:t> </a:t>
          </a:r>
          <a:r>
            <a:rPr lang="es-MX" sz="1400" b="0" kern="1200" err="1">
              <a:solidFill>
                <a:schemeClr val="accent2"/>
              </a:solidFill>
              <a:latin typeface="+mn-lt"/>
            </a:rPr>
            <a:t>climate</a:t>
          </a:r>
          <a:r>
            <a:rPr lang="es-MX" sz="1400" b="0" kern="1200">
              <a:solidFill>
                <a:schemeClr val="accent2"/>
              </a:solidFill>
              <a:latin typeface="+mn-lt"/>
            </a:rPr>
            <a:t> </a:t>
          </a:r>
          <a:r>
            <a:rPr lang="es-MX" sz="1400" b="0" kern="1200" err="1">
              <a:solidFill>
                <a:schemeClr val="accent2"/>
              </a:solidFill>
              <a:latin typeface="+mn-lt"/>
            </a:rPr>
            <a:t>change</a:t>
          </a:r>
          <a:r>
            <a:rPr lang="es-MX" sz="1400" b="0" kern="1200">
              <a:solidFill>
                <a:schemeClr val="accent2"/>
              </a:solidFill>
              <a:latin typeface="+mn-lt"/>
            </a:rPr>
            <a:t> </a:t>
          </a:r>
          <a:r>
            <a:rPr lang="es-MX" sz="1400" b="0" kern="1200" err="1">
              <a:solidFill>
                <a:schemeClr val="accent2"/>
              </a:solidFill>
              <a:latin typeface="+mn-lt"/>
            </a:rPr>
            <a:t>plans</a:t>
          </a:r>
          <a:r>
            <a:rPr lang="es-MX" sz="1400" b="0" kern="1200">
              <a:solidFill>
                <a:schemeClr val="accent2"/>
              </a:solidFill>
              <a:latin typeface="+mn-lt"/>
            </a:rPr>
            <a:t> &amp; </a:t>
          </a:r>
          <a:r>
            <a:rPr lang="es-MX" sz="1400" b="0" kern="1200" err="1">
              <a:solidFill>
                <a:schemeClr val="accent2"/>
              </a:solidFill>
              <a:latin typeface="+mn-lt"/>
            </a:rPr>
            <a:t>policies</a:t>
          </a:r>
          <a:endParaRPr lang="en-US" sz="1400" b="0" kern="1200">
            <a:solidFill>
              <a:schemeClr val="accent2"/>
            </a:solidFill>
            <a:latin typeface="+mn-lt"/>
          </a:endParaRPr>
        </a:p>
        <a:p>
          <a:pPr marL="114300" lvl="1" indent="-114300" algn="l" defTabSz="622300">
            <a:lnSpc>
              <a:spcPct val="90000"/>
            </a:lnSpc>
            <a:spcBef>
              <a:spcPct val="0"/>
            </a:spcBef>
            <a:spcAft>
              <a:spcPct val="15000"/>
            </a:spcAft>
            <a:buChar char="•"/>
          </a:pPr>
          <a:r>
            <a:rPr lang="en-GB" sz="1400" b="0" kern="1200">
              <a:solidFill>
                <a:schemeClr val="accent2"/>
              </a:solidFill>
              <a:latin typeface="+mn-lt"/>
            </a:rPr>
            <a:t> </a:t>
          </a:r>
          <a:r>
            <a:rPr lang="es-MX" sz="1400" b="0" kern="1200" err="1">
              <a:solidFill>
                <a:schemeClr val="accent2"/>
              </a:solidFill>
              <a:latin typeface="+mn-lt"/>
            </a:rPr>
            <a:t>Assess</a:t>
          </a:r>
          <a:r>
            <a:rPr lang="es-MX" sz="1400" b="0" kern="1200">
              <a:solidFill>
                <a:schemeClr val="accent2"/>
              </a:solidFill>
              <a:latin typeface="+mn-lt"/>
            </a:rPr>
            <a:t> </a:t>
          </a:r>
          <a:r>
            <a:rPr lang="es-MX" sz="1400" b="0" kern="1200" err="1">
              <a:solidFill>
                <a:schemeClr val="accent2"/>
              </a:solidFill>
              <a:latin typeface="+mn-lt"/>
            </a:rPr>
            <a:t>feasibility</a:t>
          </a:r>
          <a:r>
            <a:rPr lang="es-MX" sz="1400" b="0" kern="1200">
              <a:solidFill>
                <a:schemeClr val="accent2"/>
              </a:solidFill>
              <a:latin typeface="+mn-lt"/>
            </a:rPr>
            <a:t> </a:t>
          </a:r>
          <a:r>
            <a:rPr lang="es-MX" sz="1400" b="0" kern="1200" err="1">
              <a:solidFill>
                <a:schemeClr val="accent2"/>
              </a:solidFill>
              <a:latin typeface="+mn-lt"/>
            </a:rPr>
            <a:t>of</a:t>
          </a:r>
          <a:r>
            <a:rPr lang="es-MX" sz="1400" b="0" kern="1200">
              <a:solidFill>
                <a:schemeClr val="accent2"/>
              </a:solidFill>
              <a:latin typeface="+mn-lt"/>
            </a:rPr>
            <a:t> </a:t>
          </a:r>
          <a:r>
            <a:rPr lang="es-MX" sz="1400" b="0" kern="1200" err="1">
              <a:solidFill>
                <a:schemeClr val="accent2"/>
              </a:solidFill>
              <a:latin typeface="+mn-lt"/>
            </a:rPr>
            <a:t>indicators</a:t>
          </a:r>
          <a:endParaRPr lang="en-US" sz="1400" b="0" kern="1200">
            <a:solidFill>
              <a:schemeClr val="accent2"/>
            </a:solidFill>
            <a:latin typeface="+mn-lt"/>
          </a:endParaRPr>
        </a:p>
        <a:p>
          <a:pPr marL="114300" lvl="1" indent="-114300" algn="l" defTabSz="622300">
            <a:lnSpc>
              <a:spcPct val="90000"/>
            </a:lnSpc>
            <a:spcBef>
              <a:spcPct val="0"/>
            </a:spcBef>
            <a:spcAft>
              <a:spcPct val="15000"/>
            </a:spcAft>
            <a:buChar char="•"/>
          </a:pPr>
          <a:r>
            <a:rPr lang="en-GB" sz="1400" b="0" kern="1200">
              <a:solidFill>
                <a:schemeClr val="accent2"/>
              </a:solidFill>
              <a:latin typeface="+mn-lt"/>
            </a:rPr>
            <a:t> Define a core set of impact climate change indicators</a:t>
          </a:r>
          <a:endParaRPr lang="en-US" sz="1400" b="0" kern="1200">
            <a:solidFill>
              <a:schemeClr val="accent2"/>
            </a:solidFill>
            <a:latin typeface="+mn-lt"/>
          </a:endParaRPr>
        </a:p>
      </dsp:txBody>
      <dsp:txXfrm>
        <a:off x="305215" y="1812199"/>
        <a:ext cx="2640558" cy="2033458"/>
      </dsp:txXfrm>
    </dsp:sp>
    <dsp:sp modelId="{27005E1D-EF28-4CF0-BAB0-A604092D5977}">
      <dsp:nvSpPr>
        <dsp:cNvPr id="0" name=""/>
        <dsp:cNvSpPr/>
      </dsp:nvSpPr>
      <dsp:spPr>
        <a:xfrm>
          <a:off x="2139731" y="889927"/>
          <a:ext cx="437701" cy="437701"/>
        </a:xfrm>
        <a:prstGeom prst="triangle">
          <a:avLst>
            <a:gd name="adj" fmla="val 100000"/>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99A8EF-0A17-44EB-B571-EED491CF55B0}">
      <dsp:nvSpPr>
        <dsp:cNvPr id="0" name=""/>
        <dsp:cNvSpPr/>
      </dsp:nvSpPr>
      <dsp:spPr>
        <a:xfrm rot="5400000">
          <a:off x="3515666" y="376362"/>
          <a:ext cx="1544232" cy="2569567"/>
        </a:xfrm>
        <a:prstGeom prst="corner">
          <a:avLst>
            <a:gd name="adj1" fmla="val 16120"/>
            <a:gd name="adj2" fmla="val 16110"/>
          </a:avLst>
        </a:prstGeom>
        <a:solidFill>
          <a:srgbClr val="009B9D">
            <a:alpha val="67059"/>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683BC0-0E05-401A-8D61-AD79003F90D8}">
      <dsp:nvSpPr>
        <dsp:cNvPr id="0" name=""/>
        <dsp:cNvSpPr/>
      </dsp:nvSpPr>
      <dsp:spPr>
        <a:xfrm>
          <a:off x="3257895" y="1144110"/>
          <a:ext cx="2319820" cy="2033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solidFill>
                <a:schemeClr val="accent2"/>
              </a:solidFill>
            </a:rPr>
            <a:t>Step 2</a:t>
          </a:r>
        </a:p>
        <a:p>
          <a:pPr marL="0" lvl="0" indent="0" algn="l" defTabSz="1422400">
            <a:lnSpc>
              <a:spcPct val="90000"/>
            </a:lnSpc>
            <a:spcBef>
              <a:spcPct val="0"/>
            </a:spcBef>
            <a:spcAft>
              <a:spcPct val="35000"/>
            </a:spcAft>
            <a:buNone/>
          </a:pPr>
          <a:r>
            <a:rPr lang="en-US" sz="1400" b="1" i="0" kern="1200">
              <a:solidFill>
                <a:schemeClr val="accent2"/>
              </a:solidFill>
            </a:rPr>
            <a:t>Assessing capacity needs for an effective CCDE</a:t>
          </a:r>
        </a:p>
        <a:p>
          <a:pPr marL="114300" lvl="1" indent="-114300" algn="l" defTabSz="622300">
            <a:lnSpc>
              <a:spcPct val="90000"/>
            </a:lnSpc>
            <a:spcBef>
              <a:spcPct val="0"/>
            </a:spcBef>
            <a:spcAft>
              <a:spcPct val="15000"/>
            </a:spcAft>
            <a:buChar char="•"/>
          </a:pPr>
          <a:r>
            <a:rPr lang="en-US" sz="1400" kern="1200">
              <a:solidFill>
                <a:schemeClr val="accent2"/>
              </a:solidFill>
            </a:rPr>
            <a:t> Determine key capacity for an inclusive and coherent CCDE</a:t>
          </a:r>
        </a:p>
        <a:p>
          <a:pPr marL="114300" lvl="1" indent="-114300" algn="l" defTabSz="622300">
            <a:lnSpc>
              <a:spcPct val="90000"/>
            </a:lnSpc>
            <a:spcBef>
              <a:spcPct val="0"/>
            </a:spcBef>
            <a:spcAft>
              <a:spcPct val="15000"/>
            </a:spcAft>
            <a:buChar char="•"/>
          </a:pPr>
          <a:r>
            <a:rPr lang="en-US" sz="1400" kern="1200">
              <a:solidFill>
                <a:schemeClr val="accent2"/>
              </a:solidFill>
            </a:rPr>
            <a:t> </a:t>
          </a:r>
          <a:r>
            <a:rPr lang="es-MX" sz="1400" kern="1200" err="1">
              <a:solidFill>
                <a:schemeClr val="accent2"/>
              </a:solidFill>
            </a:rPr>
            <a:t>Identify</a:t>
          </a:r>
          <a:r>
            <a:rPr lang="es-MX" sz="1400" kern="1200">
              <a:solidFill>
                <a:schemeClr val="accent2"/>
              </a:solidFill>
            </a:rPr>
            <a:t> and </a:t>
          </a:r>
          <a:r>
            <a:rPr lang="es-MX" sz="1400" kern="1200" err="1">
              <a:solidFill>
                <a:schemeClr val="accent2"/>
              </a:solidFill>
            </a:rPr>
            <a:t>connect</a:t>
          </a:r>
          <a:r>
            <a:rPr lang="es-MX" sz="1400" kern="1200">
              <a:solidFill>
                <a:schemeClr val="accent2"/>
              </a:solidFill>
            </a:rPr>
            <a:t> CCDE </a:t>
          </a:r>
          <a:r>
            <a:rPr lang="es-MX" sz="1400" kern="1200" err="1">
              <a:solidFill>
                <a:schemeClr val="accent2"/>
              </a:solidFill>
            </a:rPr>
            <a:t>stakeholders</a:t>
          </a:r>
          <a:endParaRPr lang="en-US" sz="1400" b="0" kern="1200">
            <a:solidFill>
              <a:schemeClr val="accent2"/>
            </a:solidFill>
          </a:endParaRPr>
        </a:p>
      </dsp:txBody>
      <dsp:txXfrm>
        <a:off x="3257895" y="1144110"/>
        <a:ext cx="2319820" cy="2033458"/>
      </dsp:txXfrm>
    </dsp:sp>
    <dsp:sp modelId="{7E89659D-11D0-43A4-83FB-1E298B10A93D}">
      <dsp:nvSpPr>
        <dsp:cNvPr id="0" name=""/>
        <dsp:cNvSpPr/>
      </dsp:nvSpPr>
      <dsp:spPr>
        <a:xfrm>
          <a:off x="5140013" y="187188"/>
          <a:ext cx="437701" cy="437701"/>
        </a:xfrm>
        <a:prstGeom prst="triangle">
          <a:avLst>
            <a:gd name="adj" fmla="val 100000"/>
          </a:avLst>
        </a:prstGeom>
        <a:solidFill>
          <a:srgbClr val="009B9D">
            <a:alpha val="67059"/>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B084FB-0635-4EA6-AE28-27C00E2E6735}">
      <dsp:nvSpPr>
        <dsp:cNvPr id="0" name=""/>
        <dsp:cNvSpPr/>
      </dsp:nvSpPr>
      <dsp:spPr>
        <a:xfrm rot="5400000">
          <a:off x="6515948" y="-326376"/>
          <a:ext cx="1544232" cy="2569567"/>
        </a:xfrm>
        <a:prstGeom prst="corner">
          <a:avLst>
            <a:gd name="adj1" fmla="val 16120"/>
            <a:gd name="adj2" fmla="val 16110"/>
          </a:avLst>
        </a:prstGeom>
        <a:solidFill>
          <a:srgbClr val="009B9D">
            <a:alpha val="32941"/>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AE8D69-6C64-4D05-8FBC-880A12046C54}">
      <dsp:nvSpPr>
        <dsp:cNvPr id="0" name=""/>
        <dsp:cNvSpPr/>
      </dsp:nvSpPr>
      <dsp:spPr>
        <a:xfrm>
          <a:off x="6258177" y="441370"/>
          <a:ext cx="2319820" cy="2033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solidFill>
                <a:schemeClr val="accent2"/>
              </a:solidFill>
            </a:rPr>
            <a:t>Step 3</a:t>
          </a:r>
        </a:p>
        <a:p>
          <a:pPr marL="0" lvl="0" indent="0" algn="l" defTabSz="1600200">
            <a:lnSpc>
              <a:spcPct val="90000"/>
            </a:lnSpc>
            <a:spcBef>
              <a:spcPct val="0"/>
            </a:spcBef>
            <a:spcAft>
              <a:spcPct val="35000"/>
            </a:spcAft>
            <a:buNone/>
          </a:pPr>
          <a:r>
            <a:rPr lang="en-US" sz="1600" b="1" i="0" kern="1200" err="1">
              <a:solidFill>
                <a:schemeClr val="accent2"/>
              </a:solidFill>
            </a:rPr>
            <a:t>Mobilising</a:t>
          </a:r>
          <a:r>
            <a:rPr lang="en-US" sz="1600" b="1" i="0" kern="1200">
              <a:solidFill>
                <a:schemeClr val="accent2"/>
              </a:solidFill>
            </a:rPr>
            <a:t> a </a:t>
          </a:r>
          <a:r>
            <a:rPr lang="en-US" sz="1600" b="1" i="0" kern="1200">
              <a:solidFill>
                <a:schemeClr val="accent2"/>
              </a:solidFill>
              <a:latin typeface="Calibri Light" panose="020F0302020204030204"/>
            </a:rPr>
            <a:t>coherent</a:t>
          </a:r>
          <a:r>
            <a:rPr lang="en-US" sz="1600" b="1" i="0" kern="1200">
              <a:solidFill>
                <a:schemeClr val="accent2"/>
              </a:solidFill>
            </a:rPr>
            <a:t> and effective CCDE</a:t>
          </a:r>
        </a:p>
        <a:p>
          <a:pPr marL="114300" lvl="1" indent="-114300" algn="l" defTabSz="622300">
            <a:lnSpc>
              <a:spcPct val="90000"/>
            </a:lnSpc>
            <a:spcBef>
              <a:spcPct val="0"/>
            </a:spcBef>
            <a:spcAft>
              <a:spcPct val="15000"/>
            </a:spcAft>
            <a:buChar char="•"/>
          </a:pPr>
          <a:r>
            <a:rPr lang="en-US" sz="1400" kern="1200">
              <a:solidFill>
                <a:schemeClr val="accent2"/>
              </a:solidFill>
            </a:rPr>
            <a:t> </a:t>
          </a:r>
          <a:r>
            <a:rPr lang="en-US" sz="1400" b="0" i="0" kern="1200">
              <a:solidFill>
                <a:schemeClr val="accent2"/>
              </a:solidFill>
            </a:rPr>
            <a:t>Develop an action plan to </a:t>
          </a:r>
          <a:r>
            <a:rPr lang="en-US" sz="1400" b="0" i="0" kern="1200" err="1">
              <a:solidFill>
                <a:schemeClr val="accent2"/>
              </a:solidFill>
            </a:rPr>
            <a:t>mobilise</a:t>
          </a:r>
          <a:r>
            <a:rPr lang="en-US" sz="1400" b="0" i="0" kern="1200">
              <a:solidFill>
                <a:schemeClr val="accent2"/>
              </a:solidFill>
            </a:rPr>
            <a:t> a CCDE </a:t>
          </a:r>
        </a:p>
        <a:p>
          <a:pPr marL="114300" lvl="1" indent="-114300" algn="l" defTabSz="622300">
            <a:lnSpc>
              <a:spcPct val="90000"/>
            </a:lnSpc>
            <a:spcBef>
              <a:spcPct val="0"/>
            </a:spcBef>
            <a:spcAft>
              <a:spcPct val="15000"/>
            </a:spcAft>
            <a:buChar char="•"/>
          </a:pPr>
          <a:r>
            <a:rPr lang="en-GB" sz="1400" b="0" i="0" kern="1200">
              <a:solidFill>
                <a:schemeClr val="accent2"/>
              </a:solidFill>
            </a:rPr>
            <a:t> </a:t>
          </a:r>
          <a:r>
            <a:rPr lang="en-US" sz="1400" b="0" i="0" kern="1200">
              <a:solidFill>
                <a:schemeClr val="accent2"/>
              </a:solidFill>
            </a:rPr>
            <a:t>Launching the action plan</a:t>
          </a:r>
        </a:p>
        <a:p>
          <a:pPr marL="57150" lvl="1" indent="-57150" algn="l" defTabSz="400050">
            <a:lnSpc>
              <a:spcPct val="90000"/>
            </a:lnSpc>
            <a:spcBef>
              <a:spcPct val="0"/>
            </a:spcBef>
            <a:spcAft>
              <a:spcPct val="15000"/>
            </a:spcAft>
            <a:buChar char="•"/>
          </a:pPr>
          <a:endParaRPr lang="en-US" sz="900" kern="1200"/>
        </a:p>
      </dsp:txBody>
      <dsp:txXfrm>
        <a:off x="6258177" y="441370"/>
        <a:ext cx="2319820" cy="20334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AEAC2-49EE-4F45-A043-3BA3F0E29325}" type="datetimeFigureOut">
              <a:rPr lang="en-GB" smtClean="0"/>
              <a:t>03/04/2023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E4526D-4282-4AA2-AEFF-B160EFDA1062}" type="slidenum">
              <a:rPr lang="en-GB" smtClean="0"/>
              <a:t>‹#›</a:t>
            </a:fld>
            <a:endParaRPr lang="en-GB"/>
          </a:p>
        </p:txBody>
      </p:sp>
    </p:spTree>
    <p:extLst>
      <p:ext uri="{BB962C8B-B14F-4D97-AF65-F5344CB8AC3E}">
        <p14:creationId xmlns:p14="http://schemas.microsoft.com/office/powerpoint/2010/main" val="331446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4526D-4282-4AA2-AEFF-B160EFDA1062}" type="slidenum">
              <a:rPr lang="en-GB" smtClean="0"/>
              <a:t>2</a:t>
            </a:fld>
            <a:endParaRPr lang="en-GB"/>
          </a:p>
        </p:txBody>
      </p:sp>
    </p:spTree>
    <p:extLst>
      <p:ext uri="{BB962C8B-B14F-4D97-AF65-F5344CB8AC3E}">
        <p14:creationId xmlns:p14="http://schemas.microsoft.com/office/powerpoint/2010/main" val="401292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2"/>
                </a:solidFill>
                <a:ea typeface="+mn-lt"/>
                <a:cs typeface="Arial"/>
              </a:rPr>
              <a:t>A country may need data to report to the </a:t>
            </a:r>
            <a:r>
              <a:rPr lang="en-US" b="1">
                <a:solidFill>
                  <a:schemeClr val="accent2"/>
                </a:solidFill>
                <a:ea typeface="+mn-lt"/>
                <a:cs typeface="Arial"/>
              </a:rPr>
              <a:t>Paris Agreement and Sustainable Development Goals</a:t>
            </a:r>
            <a:r>
              <a:rPr lang="en-US">
                <a:solidFill>
                  <a:schemeClr val="accent2"/>
                </a:solidFill>
                <a:ea typeface="+mn-lt"/>
                <a:cs typeface="Arial"/>
              </a:rPr>
              <a:t>,  but also to implement and evaluate </a:t>
            </a:r>
            <a:r>
              <a:rPr lang="en-US" b="1">
                <a:solidFill>
                  <a:schemeClr val="accent2"/>
                </a:solidFill>
                <a:ea typeface="+mn-lt"/>
                <a:cs typeface="Arial"/>
              </a:rPr>
              <a:t>national climate change policies</a:t>
            </a:r>
            <a:endParaRPr lang="en-US">
              <a:solidFill>
                <a:schemeClr val="accent2"/>
              </a:solidFill>
              <a:ea typeface="+mn-lt"/>
              <a:cs typeface="Arial"/>
            </a:endParaRPr>
          </a:p>
          <a:p>
            <a:endParaRPr lang="en-US"/>
          </a:p>
        </p:txBody>
      </p:sp>
      <p:sp>
        <p:nvSpPr>
          <p:cNvPr id="4" name="Slide Number Placeholder 3"/>
          <p:cNvSpPr>
            <a:spLocks noGrp="1"/>
          </p:cNvSpPr>
          <p:nvPr>
            <p:ph type="sldNum" sz="quarter" idx="5"/>
          </p:nvPr>
        </p:nvSpPr>
        <p:spPr/>
        <p:txBody>
          <a:bodyPr/>
          <a:lstStyle/>
          <a:p>
            <a:fld id="{E2E4526D-4282-4AA2-AEFF-B160EFDA1062}" type="slidenum">
              <a:rPr lang="en-GB" smtClean="0"/>
              <a:t>3</a:t>
            </a:fld>
            <a:endParaRPr lang="en-GB"/>
          </a:p>
        </p:txBody>
      </p:sp>
    </p:spTree>
    <p:extLst>
      <p:ext uri="{BB962C8B-B14F-4D97-AF65-F5344CB8AC3E}">
        <p14:creationId xmlns:p14="http://schemas.microsoft.com/office/powerpoint/2010/main" val="364907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GB">
              <a:cs typeface="Calibri"/>
            </a:endParaRPr>
          </a:p>
        </p:txBody>
      </p:sp>
      <p:sp>
        <p:nvSpPr>
          <p:cNvPr id="4" name="Slide Number Placeholder 3"/>
          <p:cNvSpPr>
            <a:spLocks noGrp="1"/>
          </p:cNvSpPr>
          <p:nvPr>
            <p:ph type="sldNum" sz="quarter" idx="5"/>
          </p:nvPr>
        </p:nvSpPr>
        <p:spPr/>
        <p:txBody>
          <a:bodyPr/>
          <a:lstStyle/>
          <a:p>
            <a:fld id="{E2E4526D-4282-4AA2-AEFF-B160EFDA1062}" type="slidenum">
              <a:rPr lang="en-GB" smtClean="0"/>
              <a:t>4</a:t>
            </a:fld>
            <a:endParaRPr lang="en-GB"/>
          </a:p>
        </p:txBody>
      </p:sp>
    </p:spTree>
    <p:extLst>
      <p:ext uri="{BB962C8B-B14F-4D97-AF65-F5344CB8AC3E}">
        <p14:creationId xmlns:p14="http://schemas.microsoft.com/office/powerpoint/2010/main" val="2152855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GB">
              <a:cs typeface="Calibri"/>
            </a:endParaRPr>
          </a:p>
        </p:txBody>
      </p:sp>
      <p:sp>
        <p:nvSpPr>
          <p:cNvPr id="4" name="Slide Number Placeholder 3"/>
          <p:cNvSpPr>
            <a:spLocks noGrp="1"/>
          </p:cNvSpPr>
          <p:nvPr>
            <p:ph type="sldNum" sz="quarter" idx="5"/>
          </p:nvPr>
        </p:nvSpPr>
        <p:spPr/>
        <p:txBody>
          <a:bodyPr/>
          <a:lstStyle/>
          <a:p>
            <a:fld id="{E2E4526D-4282-4AA2-AEFF-B160EFDA1062}" type="slidenum">
              <a:rPr lang="en-GB" smtClean="0"/>
              <a:t>5</a:t>
            </a:fld>
            <a:endParaRPr lang="en-GB"/>
          </a:p>
        </p:txBody>
      </p:sp>
    </p:spTree>
    <p:extLst>
      <p:ext uri="{BB962C8B-B14F-4D97-AF65-F5344CB8AC3E}">
        <p14:creationId xmlns:p14="http://schemas.microsoft.com/office/powerpoint/2010/main" val="3743620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4526D-4282-4AA2-AEFF-B160EFDA1062}" type="slidenum">
              <a:rPr lang="en-GB" smtClean="0"/>
              <a:t>7</a:t>
            </a:fld>
            <a:endParaRPr lang="en-GB"/>
          </a:p>
        </p:txBody>
      </p:sp>
    </p:spTree>
    <p:extLst>
      <p:ext uri="{BB962C8B-B14F-4D97-AF65-F5344CB8AC3E}">
        <p14:creationId xmlns:p14="http://schemas.microsoft.com/office/powerpoint/2010/main" val="2394916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4526D-4282-4AA2-AEFF-B160EFDA1062}" type="slidenum">
              <a:rPr lang="en-GB" smtClean="0"/>
              <a:t>8</a:t>
            </a:fld>
            <a:endParaRPr lang="en-GB"/>
          </a:p>
        </p:txBody>
      </p:sp>
    </p:spTree>
    <p:extLst>
      <p:ext uri="{BB962C8B-B14F-4D97-AF65-F5344CB8AC3E}">
        <p14:creationId xmlns:p14="http://schemas.microsoft.com/office/powerpoint/2010/main" val="552334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1800">
                <a:solidFill>
                  <a:schemeClr val="accent2"/>
                </a:solidFill>
              </a:rPr>
              <a:t>​Integrate learnings from pilots to ensure AF’s adaptability to diverse national and local contexts</a:t>
            </a:r>
          </a:p>
          <a:p>
            <a:pPr marL="342900" indent="-342900">
              <a:buFont typeface="Arial"/>
              <a:buChar char="•"/>
            </a:pPr>
            <a:r>
              <a:rPr lang="fr-FR" altLang="en-US" sz="1800" err="1">
                <a:solidFill>
                  <a:schemeClr val="accent2"/>
                </a:solidFill>
              </a:rPr>
              <a:t>Scale</a:t>
            </a:r>
            <a:r>
              <a:rPr lang="fr-FR" altLang="en-US" sz="1800">
                <a:solidFill>
                  <a:schemeClr val="accent2"/>
                </a:solidFill>
              </a:rPr>
              <a:t> up the inclusion of local institutions, local </a:t>
            </a:r>
            <a:r>
              <a:rPr lang="fr-FR" altLang="en-US" sz="1800" err="1">
                <a:solidFill>
                  <a:schemeClr val="accent2"/>
                </a:solidFill>
              </a:rPr>
              <a:t>communities</a:t>
            </a:r>
            <a:r>
              <a:rPr lang="fr-FR" altLang="en-US" sz="1800">
                <a:solidFill>
                  <a:schemeClr val="accent2"/>
                </a:solidFill>
              </a:rPr>
              <a:t> and </a:t>
            </a:r>
            <a:r>
              <a:rPr lang="fr-FR" altLang="en-US" sz="1800" err="1">
                <a:solidFill>
                  <a:schemeClr val="accent2"/>
                </a:solidFill>
              </a:rPr>
              <a:t>vulnerable</a:t>
            </a:r>
            <a:r>
              <a:rPr lang="fr-FR" altLang="en-US" sz="1800">
                <a:solidFill>
                  <a:schemeClr val="accent2"/>
                </a:solidFill>
              </a:rPr>
              <a:t> groups/ </a:t>
            </a:r>
            <a:r>
              <a:rPr lang="fr-FR" altLang="en-US" sz="1800" err="1">
                <a:solidFill>
                  <a:schemeClr val="accent2"/>
                </a:solidFill>
              </a:rPr>
              <a:t>indigenous</a:t>
            </a:r>
            <a:r>
              <a:rPr lang="fr-FR" altLang="en-US" sz="1800">
                <a:solidFill>
                  <a:schemeClr val="accent2"/>
                </a:solidFill>
              </a:rPr>
              <a:t> </a:t>
            </a:r>
            <a:r>
              <a:rPr lang="fr-FR" altLang="en-US" sz="1800" err="1">
                <a:solidFill>
                  <a:schemeClr val="accent2"/>
                </a:solidFill>
              </a:rPr>
              <a:t>communities</a:t>
            </a:r>
            <a:endPar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Different dimensions to scale the CCDE AF up. With 1) being through regional clusters, 2) expanding the engagement of the ecosystem to vulnerable communities / indigenous comms to be more inclusive (LNOB angle) 3) through comparative approach, refine and upscale the tool into an open source, online process that can be used independently by countries if they wish, for maximum impact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E2E4526D-4282-4AA2-AEFF-B160EFDA1062}" type="slidenum">
              <a:rPr lang="en-GB" smtClean="0"/>
              <a:t>9</a:t>
            </a:fld>
            <a:endParaRPr lang="en-GB"/>
          </a:p>
        </p:txBody>
      </p:sp>
    </p:spTree>
    <p:extLst>
      <p:ext uri="{BB962C8B-B14F-4D97-AF65-F5344CB8AC3E}">
        <p14:creationId xmlns:p14="http://schemas.microsoft.com/office/powerpoint/2010/main" val="4214895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E4526D-4282-4AA2-AEFF-B160EFDA1062}" type="slidenum">
              <a:rPr lang="en-GB" smtClean="0"/>
              <a:t>10</a:t>
            </a:fld>
            <a:endParaRPr lang="en-GB"/>
          </a:p>
        </p:txBody>
      </p:sp>
    </p:spTree>
    <p:extLst>
      <p:ext uri="{BB962C8B-B14F-4D97-AF65-F5344CB8AC3E}">
        <p14:creationId xmlns:p14="http://schemas.microsoft.com/office/powerpoint/2010/main" val="3267410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8" y="171"/>
            <a:ext cx="12339477" cy="6940955"/>
          </a:xfrm>
          <a:prstGeom prst="rect">
            <a:avLst/>
          </a:prstGeom>
        </p:spPr>
      </p:pic>
      <p:sp>
        <p:nvSpPr>
          <p:cNvPr id="6" name="Title 1"/>
          <p:cNvSpPr>
            <a:spLocks noGrp="1"/>
          </p:cNvSpPr>
          <p:nvPr>
            <p:ph type="ctrTitle"/>
          </p:nvPr>
        </p:nvSpPr>
        <p:spPr>
          <a:xfrm>
            <a:off x="2152834" y="946579"/>
            <a:ext cx="7566222" cy="1956306"/>
          </a:xfrm>
          <a:prstGeom prst="rect">
            <a:avLst/>
          </a:prstGeom>
        </p:spPr>
        <p:txBody>
          <a:bodyPr anchor="ctr"/>
          <a:lstStyle>
            <a:lvl1pPr algn="l">
              <a:lnSpc>
                <a:spcPct val="100000"/>
              </a:lnSpc>
              <a:defRPr sz="4000" b="1" cap="all" spc="200" baseline="0">
                <a:solidFill>
                  <a:schemeClr val="accent6"/>
                </a:solidFill>
                <a:latin typeface="Arial Black" panose="020B0A04020102020204" pitchFamily="34" charset="0"/>
              </a:defRPr>
            </a:lvl1pPr>
          </a:lstStyle>
          <a:p>
            <a:r>
              <a:rPr lang="en-US"/>
              <a:t>Click to edit Master title style</a:t>
            </a:r>
            <a:endParaRPr lang="fr-FR"/>
          </a:p>
        </p:txBody>
      </p:sp>
      <p:sp>
        <p:nvSpPr>
          <p:cNvPr id="9" name="Text Placeholder 8"/>
          <p:cNvSpPr>
            <a:spLocks noGrp="1"/>
          </p:cNvSpPr>
          <p:nvPr>
            <p:ph type="body" sz="quarter" idx="10" hasCustomPrompt="1"/>
          </p:nvPr>
        </p:nvSpPr>
        <p:spPr>
          <a:xfrm>
            <a:off x="2166603" y="2573078"/>
            <a:ext cx="7561597" cy="946409"/>
          </a:xfrm>
          <a:prstGeom prst="rect">
            <a:avLst/>
          </a:prstGeom>
        </p:spPr>
        <p:txBody>
          <a:bodyPr anchor="ctr"/>
          <a:lstStyle>
            <a:lvl1pPr marL="0" indent="0">
              <a:buNone/>
              <a:defRPr sz="3000" b="1">
                <a:solidFill>
                  <a:srgbClr val="ED9B3C"/>
                </a:solidFill>
                <a:latin typeface="Arial Black" panose="020B0A04020102020204" pitchFamily="34" charset="0"/>
              </a:defRPr>
            </a:lvl1pPr>
          </a:lstStyle>
          <a:p>
            <a:pPr lvl="0"/>
            <a:r>
              <a:rPr lang="en-US"/>
              <a:t>EDIT MASTER TEXT STYLES</a:t>
            </a:r>
          </a:p>
        </p:txBody>
      </p:sp>
      <p:sp>
        <p:nvSpPr>
          <p:cNvPr id="10" name="Text Placeholder 8"/>
          <p:cNvSpPr>
            <a:spLocks noGrp="1"/>
          </p:cNvSpPr>
          <p:nvPr>
            <p:ph type="body" sz="quarter" idx="11" hasCustomPrompt="1"/>
          </p:nvPr>
        </p:nvSpPr>
        <p:spPr>
          <a:xfrm>
            <a:off x="2152834" y="3519487"/>
            <a:ext cx="7575366" cy="1626499"/>
          </a:xfrm>
          <a:prstGeom prst="rect">
            <a:avLst/>
          </a:prstGeom>
        </p:spPr>
        <p:txBody>
          <a:bodyPr anchor="ctr"/>
          <a:lstStyle>
            <a:lvl1pPr marL="0" indent="0">
              <a:buNone/>
              <a:defRPr sz="2500" b="1">
                <a:solidFill>
                  <a:srgbClr val="EB6651"/>
                </a:solidFill>
                <a:latin typeface="Arial Black" panose="020B0A04020102020204" pitchFamily="34" charset="0"/>
              </a:defRPr>
            </a:lvl1pPr>
          </a:lstStyle>
          <a:p>
            <a:pPr lvl="0"/>
            <a:r>
              <a:rPr lang="en-US"/>
              <a:t>Edit master text styles</a:t>
            </a:r>
          </a:p>
        </p:txBody>
      </p:sp>
    </p:spTree>
    <p:extLst>
      <p:ext uri="{BB962C8B-B14F-4D97-AF65-F5344CB8AC3E}">
        <p14:creationId xmlns:p14="http://schemas.microsoft.com/office/powerpoint/2010/main" val="258695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66FA-1196-9B4B-958B-AA20FF56A4D2}"/>
              </a:ext>
            </a:extLst>
          </p:cNvPr>
          <p:cNvSpPr>
            <a:spLocks noGrp="1"/>
          </p:cNvSpPr>
          <p:nvPr>
            <p:ph type="title"/>
          </p:nvPr>
        </p:nvSpPr>
        <p:spPr/>
        <p:txBody>
          <a:bodyPr/>
          <a:lstStyle/>
          <a:p>
            <a:r>
              <a:rPr lang="en-GB"/>
              <a:t>Click to edit Master title style</a:t>
            </a:r>
            <a:endParaRPr lang="en-FR"/>
          </a:p>
        </p:txBody>
      </p:sp>
      <p:sp>
        <p:nvSpPr>
          <p:cNvPr id="3" name="Content Placeholder 2">
            <a:extLst>
              <a:ext uri="{FF2B5EF4-FFF2-40B4-BE49-F238E27FC236}">
                <a16:creationId xmlns:a16="http://schemas.microsoft.com/office/drawing/2014/main" id="{89A699B7-8485-F44E-AF02-2D0B7C4801E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10AEFAA7-F912-574C-8333-0AD1273BA03B}"/>
              </a:ext>
            </a:extLst>
          </p:cNvPr>
          <p:cNvSpPr>
            <a:spLocks noGrp="1"/>
          </p:cNvSpPr>
          <p:nvPr>
            <p:ph type="dt" sz="half" idx="10"/>
          </p:nvPr>
        </p:nvSpPr>
        <p:spPr/>
        <p:txBody>
          <a:bodyPr/>
          <a:lstStyle/>
          <a:p>
            <a:fld id="{30D7DE49-60B2-F541-81FD-9E7925B4E7C1}" type="datetimeFigureOut">
              <a:rPr lang="en-FR" smtClean="0"/>
              <a:t>04/03/2023</a:t>
            </a:fld>
            <a:endParaRPr lang="en-FR"/>
          </a:p>
        </p:txBody>
      </p:sp>
      <p:sp>
        <p:nvSpPr>
          <p:cNvPr id="5" name="Footer Placeholder 4">
            <a:extLst>
              <a:ext uri="{FF2B5EF4-FFF2-40B4-BE49-F238E27FC236}">
                <a16:creationId xmlns:a16="http://schemas.microsoft.com/office/drawing/2014/main" id="{C7401C3C-01C2-1E40-B846-7BEA838F1D30}"/>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4990D2CE-E78E-C342-858C-2FDABBBD407A}"/>
              </a:ext>
            </a:extLst>
          </p:cNvPr>
          <p:cNvSpPr>
            <a:spLocks noGrp="1"/>
          </p:cNvSpPr>
          <p:nvPr>
            <p:ph type="sldNum" sz="quarter" idx="12"/>
          </p:nvPr>
        </p:nvSpPr>
        <p:spPr/>
        <p:txBody>
          <a:bodyPr/>
          <a:lstStyle/>
          <a:p>
            <a:fld id="{F9C83B0E-8DCA-F34B-8689-3823813500CC}" type="slidenum">
              <a:rPr lang="en-FR" smtClean="0"/>
              <a:t>‹#›</a:t>
            </a:fld>
            <a:endParaRPr lang="en-FR"/>
          </a:p>
        </p:txBody>
      </p:sp>
    </p:spTree>
    <p:extLst>
      <p:ext uri="{BB962C8B-B14F-4D97-AF65-F5344CB8AC3E}">
        <p14:creationId xmlns:p14="http://schemas.microsoft.com/office/powerpoint/2010/main" val="1263228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rtcile_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1"/>
            <a:ext cx="12192305" cy="6857829"/>
          </a:xfrm>
          <a:prstGeom prst="rect">
            <a:avLst/>
          </a:prstGeom>
        </p:spPr>
      </p:pic>
      <p:sp>
        <p:nvSpPr>
          <p:cNvPr id="9" name="Content Placeholder 8"/>
          <p:cNvSpPr>
            <a:spLocks noGrp="1"/>
          </p:cNvSpPr>
          <p:nvPr>
            <p:ph sz="quarter" idx="10" hasCustomPrompt="1"/>
          </p:nvPr>
        </p:nvSpPr>
        <p:spPr>
          <a:xfrm>
            <a:off x="731128" y="2660914"/>
            <a:ext cx="10081120" cy="960108"/>
          </a:xfrm>
          <a:prstGeom prst="rect">
            <a:avLst/>
          </a:prstGeom>
        </p:spPr>
        <p:txBody>
          <a:bodyPr anchor="t"/>
          <a:lstStyle>
            <a:lvl1pPr marL="0" indent="0">
              <a:lnSpc>
                <a:spcPct val="130000"/>
              </a:lnSpc>
              <a:spcBef>
                <a:spcPts val="0"/>
              </a:spcBef>
              <a:buNone/>
              <a:defRPr lang="fr-FR" sz="2133" b="0" i="0" baseline="0"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indent="-191995">
              <a:lnSpc>
                <a:spcPct val="125000"/>
              </a:lnSpc>
              <a:spcAft>
                <a:spcPts val="267"/>
              </a:spcAft>
              <a:defRPr sz="1600" b="0" i="0" baseline="0">
                <a:solidFill>
                  <a:schemeClr val="accent1"/>
                </a:solidFill>
              </a:defRPr>
            </a:lvl2pPr>
            <a:lvl3pPr>
              <a:defRPr sz="1600" b="0" i="0"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a:t>Click to edit Master</a:t>
            </a:r>
          </a:p>
          <a:p>
            <a:pPr lvl="0"/>
            <a:r>
              <a:rPr lang="en-US"/>
              <a:t>Lorem ipsum </a:t>
            </a:r>
            <a:r>
              <a:rPr lang="en-US" err="1"/>
              <a:t>texte</a:t>
            </a:r>
            <a:r>
              <a:rPr lang="en-US"/>
              <a:t> </a:t>
            </a:r>
            <a:r>
              <a:rPr lang="en-US" err="1"/>
              <a:t>blabla</a:t>
            </a:r>
            <a:endParaRPr lang="en-US"/>
          </a:p>
        </p:txBody>
      </p:sp>
      <p:sp>
        <p:nvSpPr>
          <p:cNvPr id="12" name="Title 1"/>
          <p:cNvSpPr>
            <a:spLocks noGrp="1"/>
          </p:cNvSpPr>
          <p:nvPr>
            <p:ph type="title" hasCustomPrompt="1"/>
          </p:nvPr>
        </p:nvSpPr>
        <p:spPr>
          <a:xfrm>
            <a:off x="621325" y="0"/>
            <a:ext cx="10190923" cy="1052623"/>
          </a:xfrm>
          <a:prstGeom prst="rect">
            <a:avLst/>
          </a:prstGeom>
        </p:spPr>
        <p:txBody>
          <a:bodyPr anchor="ctr"/>
          <a:lstStyle>
            <a:lvl1pPr algn="l">
              <a:lnSpc>
                <a:spcPct val="110000"/>
              </a:lnSpc>
              <a:defRPr sz="3600" b="1" spc="200" baseline="0">
                <a:solidFill>
                  <a:schemeClr val="tx1"/>
                </a:solidFill>
                <a:latin typeface="Century Gothic" panose="020B0502020202020204" pitchFamily="34" charset="0"/>
              </a:defRPr>
            </a:lvl1pPr>
          </a:lstStyle>
          <a:p>
            <a:r>
              <a:rPr lang="en-US"/>
              <a:t>CLICK TO EDIT MASTER TITLE STYLE</a:t>
            </a:r>
            <a:endParaRPr lang="fr-FR"/>
          </a:p>
        </p:txBody>
      </p:sp>
      <p:sp>
        <p:nvSpPr>
          <p:cNvPr id="5" name="ZoneTexte 4"/>
          <p:cNvSpPr txBox="1"/>
          <p:nvPr/>
        </p:nvSpPr>
        <p:spPr>
          <a:xfrm>
            <a:off x="10608501" y="576555"/>
            <a:ext cx="792000" cy="297454"/>
          </a:xfrm>
          <a:prstGeom prst="rect">
            <a:avLst/>
          </a:prstGeom>
          <a:noFill/>
        </p:spPr>
        <p:txBody>
          <a:bodyPr wrap="square" rtlCol="0">
            <a:spAutoFit/>
          </a:bodyPr>
          <a:lstStyle/>
          <a:p>
            <a:pPr algn="ctr"/>
            <a:fld id="{4613051D-303E-4467-8104-E7402A7731BD}" type="slidenum">
              <a:rPr lang="fr-FR" sz="1333" smtClean="0">
                <a:solidFill>
                  <a:schemeClr val="accent6"/>
                </a:solidFill>
                <a:latin typeface="Verdana" panose="020B0604030504040204" pitchFamily="34" charset="0"/>
                <a:ea typeface="Verdana" panose="020B0604030504040204" pitchFamily="34" charset="0"/>
                <a:cs typeface="Verdana" panose="020B0604030504040204" pitchFamily="34" charset="0"/>
              </a:rPr>
              <a:t>‹#›</a:t>
            </a:fld>
            <a:endParaRPr lang="fr-FR" sz="1333">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Content Placeholder 8"/>
          <p:cNvSpPr>
            <a:spLocks noGrp="1"/>
          </p:cNvSpPr>
          <p:nvPr>
            <p:ph sz="quarter" idx="11" hasCustomPrompt="1"/>
          </p:nvPr>
        </p:nvSpPr>
        <p:spPr>
          <a:xfrm>
            <a:off x="731128" y="3956923"/>
            <a:ext cx="10081120" cy="1869200"/>
          </a:xfrm>
          <a:prstGeom prst="rect">
            <a:avLst/>
          </a:prstGeom>
        </p:spPr>
        <p:txBody>
          <a:bodyPr anchor="t"/>
          <a:lstStyle>
            <a:lvl1pPr marL="0" indent="0">
              <a:lnSpc>
                <a:spcPct val="130000"/>
              </a:lnSpc>
              <a:spcBef>
                <a:spcPts val="0"/>
              </a:spcBef>
              <a:buNone/>
              <a:defRPr lang="fr-FR" sz="1600" b="0" i="0" baseline="0"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indent="-191995">
              <a:lnSpc>
                <a:spcPct val="125000"/>
              </a:lnSpc>
              <a:spcAft>
                <a:spcPts val="267"/>
              </a:spcAft>
              <a:defRPr sz="1600" b="0" i="0" baseline="0">
                <a:solidFill>
                  <a:schemeClr val="accent1"/>
                </a:solidFill>
              </a:defRPr>
            </a:lvl2pPr>
            <a:lvl3pPr>
              <a:defRPr sz="1600" b="0" i="0"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a:t>Click to edit Master</a:t>
            </a:r>
          </a:p>
          <a:p>
            <a:pPr lvl="0"/>
            <a:r>
              <a:rPr lang="en-US"/>
              <a:t>Lorem ipsum </a:t>
            </a:r>
            <a:r>
              <a:rPr lang="en-US" err="1"/>
              <a:t>texte</a:t>
            </a:r>
            <a:r>
              <a:rPr lang="en-US"/>
              <a:t> </a:t>
            </a:r>
            <a:r>
              <a:rPr lang="en-US" err="1"/>
              <a:t>blabla</a:t>
            </a:r>
            <a:r>
              <a:rPr lang="en-US"/>
              <a:t> </a:t>
            </a:r>
          </a:p>
        </p:txBody>
      </p:sp>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949870" y="6340381"/>
            <a:ext cx="83377" cy="422447"/>
          </a:xfrm>
          <a:prstGeom prst="rect">
            <a:avLst/>
          </a:prstGeom>
        </p:spPr>
      </p:pic>
    </p:spTree>
    <p:extLst>
      <p:ext uri="{BB962C8B-B14F-4D97-AF65-F5344CB8AC3E}">
        <p14:creationId xmlns:p14="http://schemas.microsoft.com/office/powerpoint/2010/main" val="5401357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artcile_b">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1007437" y="1892829"/>
            <a:ext cx="10177131" cy="3168352"/>
          </a:xfrm>
          <a:prstGeom prst="rect">
            <a:avLst/>
          </a:prstGeom>
        </p:spPr>
        <p:txBody>
          <a:bodyPr anchor="ctr"/>
          <a:lstStyle>
            <a:lvl1pPr algn="ctr">
              <a:defRPr sz="3733" b="1" cap="all" spc="201" baseline="0">
                <a:solidFill>
                  <a:schemeClr val="accent6"/>
                </a:solidFill>
                <a:latin typeface="Century Gothic" panose="020B0502020202020204" pitchFamily="34" charset="0"/>
              </a:defRPr>
            </a:lvl1pPr>
          </a:lstStyle>
          <a:p>
            <a:r>
              <a:rPr lang="en-US"/>
              <a:t>“ Click to edit Master title style ”</a:t>
            </a:r>
            <a:endParaRPr lang="fr-F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pic>
        <p:nvPicPr>
          <p:cNvPr id="6"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00501" y="6291849"/>
            <a:ext cx="75797" cy="384043"/>
          </a:xfrm>
          <a:prstGeom prst="rect">
            <a:avLst/>
          </a:prstGeom>
        </p:spPr>
      </p:pic>
    </p:spTree>
    <p:extLst>
      <p:ext uri="{BB962C8B-B14F-4D97-AF65-F5344CB8AC3E}">
        <p14:creationId xmlns:p14="http://schemas.microsoft.com/office/powerpoint/2010/main" val="142549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artcile_b">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1007437" y="1892829"/>
            <a:ext cx="10177131" cy="3168352"/>
          </a:xfrm>
          <a:prstGeom prst="rect">
            <a:avLst/>
          </a:prstGeom>
        </p:spPr>
        <p:txBody>
          <a:bodyPr anchor="ctr"/>
          <a:lstStyle>
            <a:lvl1pPr algn="ctr">
              <a:defRPr sz="3733" b="1" cap="all" spc="201" baseline="0">
                <a:solidFill>
                  <a:schemeClr val="accent6"/>
                </a:solidFill>
                <a:latin typeface="Century Gothic" panose="020B0502020202020204" pitchFamily="34" charset="0"/>
              </a:defRPr>
            </a:lvl1pPr>
          </a:lstStyle>
          <a:p>
            <a:r>
              <a:rPr lang="en-US"/>
              <a:t>“ Click to edit Master title style ”</a:t>
            </a:r>
            <a:endParaRPr lang="fr-F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1"/>
            <a:ext cx="12192305" cy="6857829"/>
          </a:xfrm>
          <a:prstGeom prst="rect">
            <a:avLst/>
          </a:prstGeom>
        </p:spPr>
      </p:pic>
      <p:pic>
        <p:nvPicPr>
          <p:cNvPr id="6"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00501" y="6291849"/>
            <a:ext cx="75797" cy="384043"/>
          </a:xfrm>
          <a:prstGeom prst="rect">
            <a:avLst/>
          </a:prstGeom>
        </p:spPr>
      </p:pic>
    </p:spTree>
    <p:extLst>
      <p:ext uri="{BB962C8B-B14F-4D97-AF65-F5344CB8AC3E}">
        <p14:creationId xmlns:p14="http://schemas.microsoft.com/office/powerpoint/2010/main" val="793354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artcile_b">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Tree>
    <p:extLst>
      <p:ext uri="{BB962C8B-B14F-4D97-AF65-F5344CB8AC3E}">
        <p14:creationId xmlns:p14="http://schemas.microsoft.com/office/powerpoint/2010/main" val="41798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artcile_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657"/>
          </a:xfrm>
          <a:prstGeom prst="rect">
            <a:avLst/>
          </a:prstGeom>
        </p:spPr>
      </p:pic>
    </p:spTree>
    <p:extLst>
      <p:ext uri="{BB962C8B-B14F-4D97-AF65-F5344CB8AC3E}">
        <p14:creationId xmlns:p14="http://schemas.microsoft.com/office/powerpoint/2010/main" val="640215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artcile_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
            <a:ext cx="12192000" cy="6857657"/>
          </a:xfrm>
          <a:prstGeom prst="rect">
            <a:avLst/>
          </a:prstGeom>
        </p:spPr>
      </p:pic>
    </p:spTree>
    <p:extLst>
      <p:ext uri="{BB962C8B-B14F-4D97-AF65-F5344CB8AC3E}">
        <p14:creationId xmlns:p14="http://schemas.microsoft.com/office/powerpoint/2010/main" val="35479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artcile_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1"/>
            <a:ext cx="12192000" cy="6857657"/>
          </a:xfrm>
          <a:prstGeom prst="rect">
            <a:avLst/>
          </a:prstGeom>
        </p:spPr>
      </p:pic>
    </p:spTree>
    <p:extLst>
      <p:ext uri="{BB962C8B-B14F-4D97-AF65-F5344CB8AC3E}">
        <p14:creationId xmlns:p14="http://schemas.microsoft.com/office/powerpoint/2010/main" val="182947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rtcile_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1"/>
            <a:ext cx="12192000" cy="6857657"/>
          </a:xfrm>
          <a:prstGeom prst="rect">
            <a:avLst/>
          </a:prstGeom>
        </p:spPr>
      </p:pic>
    </p:spTree>
    <p:extLst>
      <p:ext uri="{BB962C8B-B14F-4D97-AF65-F5344CB8AC3E}">
        <p14:creationId xmlns:p14="http://schemas.microsoft.com/office/powerpoint/2010/main" val="95221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artcile_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1"/>
            <a:ext cx="12192000" cy="6857657"/>
          </a:xfrm>
          <a:prstGeom prst="rect">
            <a:avLst/>
          </a:prstGeom>
        </p:spPr>
      </p:pic>
    </p:spTree>
    <p:extLst>
      <p:ext uri="{BB962C8B-B14F-4D97-AF65-F5344CB8AC3E}">
        <p14:creationId xmlns:p14="http://schemas.microsoft.com/office/powerpoint/2010/main" val="409343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MSIPCMContentMarking" descr="{&quot;HashCode&quot;:-1834484522,&quot;Placement&quot;:&quot;Footer&quot;,&quot;Top&quot;:519.343,&quot;Left&quot;:369.4404,&quot;SlideWidth&quot;:960,&quot;SlideHeight&quot;:540}">
            <a:extLst>
              <a:ext uri="{FF2B5EF4-FFF2-40B4-BE49-F238E27FC236}">
                <a16:creationId xmlns:a16="http://schemas.microsoft.com/office/drawing/2014/main" id="{36A85B9B-1C75-4E19-BE97-D5EFAD2EAEE4}"/>
              </a:ext>
            </a:extLst>
          </p:cNvPr>
          <p:cNvSpPr txBox="1"/>
          <p:nvPr userDrawn="1"/>
        </p:nvSpPr>
        <p:spPr>
          <a:xfrm>
            <a:off x="4691893" y="6595656"/>
            <a:ext cx="2808214" cy="262344"/>
          </a:xfrm>
          <a:prstGeom prst="rect">
            <a:avLst/>
          </a:prstGeom>
          <a:noFill/>
        </p:spPr>
        <p:txBody>
          <a:bodyPr vert="horz" wrap="square" lIns="0" tIns="0" rIns="0" bIns="0" rtlCol="0" anchor="ctr" anchorCtr="1">
            <a:spAutoFit/>
          </a:bodyPr>
          <a:lstStyle/>
          <a:p>
            <a:pPr algn="ctr">
              <a:spcBef>
                <a:spcPts val="0"/>
              </a:spcBef>
              <a:spcAft>
                <a:spcPts val="0"/>
              </a:spcAft>
            </a:pPr>
            <a:r>
              <a:rPr lang="fr-FR" sz="1000">
                <a:solidFill>
                  <a:srgbClr val="0000FF"/>
                </a:solidFill>
                <a:latin typeface="Calibri" panose="020F0502020204030204" pitchFamily="34" charset="0"/>
              </a:rPr>
              <a:t>OECD / OCDE: Restricted Use - À usage restreint</a:t>
            </a:r>
            <a:endParaRPr lang="en-US" sz="1000">
              <a:solidFill>
                <a:srgbClr val="0000FF"/>
              </a:solidFill>
              <a:latin typeface="Calibri" panose="020F0502020204030204" pitchFamily="34" charset="0"/>
            </a:endParaRPr>
          </a:p>
        </p:txBody>
      </p:sp>
    </p:spTree>
    <p:extLst>
      <p:ext uri="{BB962C8B-B14F-4D97-AF65-F5344CB8AC3E}">
        <p14:creationId xmlns:p14="http://schemas.microsoft.com/office/powerpoint/2010/main" val="677913150"/>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70" r:id="rId5"/>
    <p:sldLayoutId id="2147483671" r:id="rId6"/>
    <p:sldLayoutId id="2147483668" r:id="rId7"/>
    <p:sldLayoutId id="2147483669" r:id="rId8"/>
    <p:sldLayoutId id="2147483667" r:id="rId9"/>
    <p:sldLayoutId id="2147483672" r:id="rId10"/>
    <p:sldLayoutId id="2147483673"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ctrTitle"/>
          </p:nvPr>
        </p:nvSpPr>
        <p:spPr>
          <a:xfrm>
            <a:off x="823175" y="4291664"/>
            <a:ext cx="9484243" cy="1555722"/>
          </a:xfrm>
          <a:effectLst>
            <a:outerShdw blurRad="304800" dist="101600" dir="2700000" sx="5000" sy="5000" algn="tl" rotWithShape="0">
              <a:prstClr val="black">
                <a:alpha val="69000"/>
              </a:prstClr>
            </a:outerShdw>
          </a:effectLst>
        </p:spPr>
        <p:txBody>
          <a:bodyPr lIns="91440" tIns="45720" rIns="91440" bIns="45720" anchor="ctr"/>
          <a:lstStyle/>
          <a:p>
            <a:r>
              <a:rPr lang="en-US" sz="2800" b="0" spc="-150">
                <a:latin typeface="Arial Black"/>
              </a:rPr>
              <a:t>Towards more coordinated climate action at the local level : </a:t>
            </a:r>
            <a:br>
              <a:rPr lang="en-US" sz="2800" b="0" spc="-150">
                <a:latin typeface="Arial Black"/>
              </a:rPr>
            </a:br>
            <a:r>
              <a:rPr lang="en-US" sz="1800" b="0" spc="-150">
                <a:latin typeface="Arial Black"/>
              </a:rPr>
              <a:t>introducing the Climate Change Data Ecosystem (CCDE) Approach</a:t>
            </a:r>
            <a:br>
              <a:rPr lang="fr-FR" sz="3600" spc="-150"/>
            </a:br>
            <a:endParaRPr lang="fr-FR" sz="2800" spc="-150">
              <a:solidFill>
                <a:srgbClr val="ED9A3C"/>
              </a:solidFill>
            </a:endParaRPr>
          </a:p>
        </p:txBody>
      </p:sp>
    </p:spTree>
    <p:extLst>
      <p:ext uri="{BB962C8B-B14F-4D97-AF65-F5344CB8AC3E}">
        <p14:creationId xmlns:p14="http://schemas.microsoft.com/office/powerpoint/2010/main" val="2801211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5772" y="2434974"/>
            <a:ext cx="8116583" cy="22500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re 3"/>
          <p:cNvSpPr>
            <a:spLocks noGrp="1"/>
          </p:cNvSpPr>
          <p:nvPr>
            <p:ph type="ctrTitle"/>
          </p:nvPr>
        </p:nvSpPr>
        <p:spPr>
          <a:xfrm>
            <a:off x="-2178309" y="4583441"/>
            <a:ext cx="9694791" cy="1255420"/>
          </a:xfrm>
          <a:effectLst>
            <a:outerShdw blurRad="304800" dist="101600" dir="2700000" sx="5000" sy="5000" algn="tl" rotWithShape="0">
              <a:prstClr val="black">
                <a:alpha val="69000"/>
              </a:prstClr>
            </a:outerShdw>
          </a:effectLst>
        </p:spPr>
        <p:txBody>
          <a:bodyPr lIns="91440" tIns="45720" rIns="91440" bIns="45720" anchor="ctr"/>
          <a:lstStyle/>
          <a:p>
            <a:pPr algn="ctr"/>
            <a:br>
              <a:rPr lang="en-US" sz="3600" spc="-150"/>
            </a:br>
            <a:r>
              <a:rPr lang="en-US" sz="3600" spc="-150">
                <a:solidFill>
                  <a:srgbClr val="ED9A3C"/>
                </a:solidFill>
                <a:latin typeface="Arial Black"/>
              </a:rPr>
              <a:t>THANK YOU!</a:t>
            </a:r>
            <a:br>
              <a:rPr lang="en-US">
                <a:latin typeface="Arial Black"/>
              </a:rPr>
            </a:br>
            <a:r>
              <a:rPr lang="en-US" sz="2800" spc="-150">
                <a:solidFill>
                  <a:srgbClr val="ED9A3C"/>
                </a:solidFill>
                <a:latin typeface="Arial Black"/>
              </a:rPr>
              <a:t> </a:t>
            </a:r>
            <a:br>
              <a:rPr lang="en-US" sz="2800" spc="-150"/>
            </a:br>
            <a:r>
              <a:rPr lang="en-US" sz="2800" spc="-150">
                <a:solidFill>
                  <a:srgbClr val="ED9A3C"/>
                </a:solidFill>
                <a:latin typeface="Arial Black"/>
              </a:rPr>
              <a:t> </a:t>
            </a:r>
            <a:endParaRPr lang="fr-FR" sz="2800" spc="-150">
              <a:solidFill>
                <a:srgbClr val="ED9A3C"/>
              </a:solidFill>
            </a:endParaRPr>
          </a:p>
        </p:txBody>
      </p:sp>
      <p:sp>
        <p:nvSpPr>
          <p:cNvPr id="2" name="Rectangle 1"/>
          <p:cNvSpPr/>
          <p:nvPr/>
        </p:nvSpPr>
        <p:spPr>
          <a:xfrm>
            <a:off x="2835667" y="2812649"/>
            <a:ext cx="6051479" cy="1477328"/>
          </a:xfrm>
          <a:prstGeom prst="rect">
            <a:avLst/>
          </a:prstGeom>
          <a:solidFill>
            <a:schemeClr val="tx2">
              <a:lumMod val="60000"/>
              <a:lumOff val="40000"/>
              <a:alpha val="74902"/>
            </a:schemeClr>
          </a:solidFill>
          <a:ln>
            <a:noFill/>
          </a:ln>
        </p:spPr>
        <p:txBody>
          <a:bodyPr wrap="square" lIns="91440" tIns="45720" rIns="91440" bIns="45720" anchor="t">
            <a:spAutoFit/>
          </a:bodyPr>
          <a:lstStyle/>
          <a:p>
            <a:pPr algn="ctr"/>
            <a:endParaRPr lang="en-US" b="1">
              <a:solidFill>
                <a:srgbClr val="FFFFFF"/>
              </a:solidFill>
              <a:latin typeface="Verdana" panose="020B0604030504040204" pitchFamily="34" charset="0"/>
              <a:ea typeface="Verdana" panose="020B0604030504040204" pitchFamily="34" charset="0"/>
            </a:endParaRPr>
          </a:p>
          <a:p>
            <a:r>
              <a:rPr lang="en-US" b="1">
                <a:solidFill>
                  <a:srgbClr val="FFFFFF"/>
                </a:solidFill>
                <a:latin typeface="Verdana"/>
                <a:ea typeface="Verdana"/>
              </a:rPr>
              <a:t>FIND OUT MORE ABOUT PARIS21’S WORK ON</a:t>
            </a:r>
          </a:p>
          <a:p>
            <a:r>
              <a:rPr lang="en-US" b="1">
                <a:solidFill>
                  <a:srgbClr val="FFFFFF"/>
                </a:solidFill>
                <a:latin typeface="Verdana"/>
                <a:ea typeface="Verdana"/>
              </a:rPr>
              <a:t>BETTER CLIMATE CHANGE DATA SYSTEMS</a:t>
            </a:r>
          </a:p>
          <a:p>
            <a:r>
              <a:rPr lang="en-GB" u="sng">
                <a:solidFill>
                  <a:schemeClr val="bg2">
                    <a:lumMod val="75000"/>
                  </a:schemeClr>
                </a:solidFill>
                <a:latin typeface="Helvetica-Condensed"/>
              </a:rPr>
              <a:t>https://paris21.org/climate-change-data</a:t>
            </a:r>
          </a:p>
          <a:p>
            <a:endParaRPr lang="en-GB" u="sng">
              <a:solidFill>
                <a:srgbClr val="CCE0DF"/>
              </a:solidFill>
              <a:latin typeface="Helvetica-Condensed"/>
            </a:endParaRPr>
          </a:p>
        </p:txBody>
      </p:sp>
      <p:pic>
        <p:nvPicPr>
          <p:cNvPr id="5" name="Picture 4"/>
          <p:cNvPicPr>
            <a:picLocks noChangeAspect="1"/>
          </p:cNvPicPr>
          <p:nvPr/>
        </p:nvPicPr>
        <p:blipFill rotWithShape="1">
          <a:blip r:embed="rId3"/>
          <a:srcRect l="3371" t="5183" r="5617" b="5568"/>
          <a:stretch/>
        </p:blipFill>
        <p:spPr>
          <a:xfrm>
            <a:off x="1171254" y="2713970"/>
            <a:ext cx="1664413" cy="1674687"/>
          </a:xfrm>
          <a:prstGeom prst="rect">
            <a:avLst/>
          </a:prstGeom>
        </p:spPr>
      </p:pic>
    </p:spTree>
    <p:extLst>
      <p:ext uri="{BB962C8B-B14F-4D97-AF65-F5344CB8AC3E}">
        <p14:creationId xmlns:p14="http://schemas.microsoft.com/office/powerpoint/2010/main" val="528719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44ECBC-4F26-4A8B-BF06-E9A61F11ECAA}"/>
              </a:ext>
            </a:extLst>
          </p:cNvPr>
          <p:cNvSpPr>
            <a:spLocks noGrp="1"/>
          </p:cNvSpPr>
          <p:nvPr>
            <p:ph sz="quarter" idx="10"/>
          </p:nvPr>
        </p:nvSpPr>
        <p:spPr>
          <a:xfrm>
            <a:off x="764816" y="1779518"/>
            <a:ext cx="11189775" cy="3887450"/>
          </a:xfrm>
        </p:spPr>
        <p:txBody>
          <a:bodyPr lIns="91440" tIns="45720" rIns="91440" bIns="45720" anchor="t"/>
          <a:lstStyle/>
          <a:p>
            <a:pPr marL="457200" indent="-457200">
              <a:buFont typeface="+mj-lt"/>
              <a:buAutoNum type="arabicPeriod"/>
            </a:pPr>
            <a:r>
              <a:rPr lang="en-GB" sz="2400" b="1">
                <a:effectLst/>
                <a:latin typeface="Calibri"/>
                <a:ea typeface="Times New Roman" panose="02020603050405020304" pitchFamily="18" charset="0"/>
              </a:rPr>
              <a:t>Context: the climate change data challenge</a:t>
            </a:r>
            <a:r>
              <a:rPr lang="en-GB" sz="2400" b="1">
                <a:latin typeface="Calibri"/>
                <a:ea typeface="Times New Roman" panose="02020603050405020304" pitchFamily="18" charset="0"/>
              </a:rPr>
              <a:t> </a:t>
            </a:r>
            <a:endParaRPr lang="en-US" sz="2400"/>
          </a:p>
          <a:p>
            <a:pPr marL="457200" indent="-457200">
              <a:buAutoNum type="arabicPeriod"/>
            </a:pPr>
            <a:endParaRPr lang="en-GB" sz="2400" b="1">
              <a:latin typeface="Calibri"/>
              <a:ea typeface="Times New Roman" panose="02020603050405020304" pitchFamily="18" charset="0"/>
            </a:endParaRPr>
          </a:p>
          <a:p>
            <a:pPr marL="457200" indent="-457200">
              <a:buFont typeface="Calibri Light" panose="020F0302020204030204"/>
              <a:buAutoNum type="arabicPeriod"/>
            </a:pPr>
            <a:r>
              <a:rPr lang="en-GB" sz="2400" b="1">
                <a:latin typeface="Calibri" panose="020F0502020204030204" pitchFamily="34" charset="0"/>
                <a:ea typeface="Times New Roman" panose="02020603050405020304" pitchFamily="18" charset="0"/>
              </a:rPr>
              <a:t>Introducing the </a:t>
            </a:r>
            <a:r>
              <a:rPr lang="en-GB" sz="2400" b="1">
                <a:effectLst/>
                <a:latin typeface="Calibri" panose="020F0502020204030204" pitchFamily="34" charset="0"/>
                <a:ea typeface="Times New Roman" panose="02020603050405020304" pitchFamily="18" charset="0"/>
              </a:rPr>
              <a:t>Climate Change Data Ecosystems approach (CCDE)</a:t>
            </a:r>
          </a:p>
          <a:p>
            <a:pPr marL="457200" indent="-457200">
              <a:buAutoNum type="arabicPeriod"/>
            </a:pPr>
            <a:endParaRPr lang="en-GB" sz="2400" b="1">
              <a:latin typeface="Calibri"/>
              <a:ea typeface="Times New Roman" panose="02020603050405020304" pitchFamily="18" charset="0"/>
            </a:endParaRPr>
          </a:p>
          <a:p>
            <a:pPr marL="457200" indent="-457200">
              <a:buFont typeface="+mj-lt"/>
              <a:buAutoNum type="arabicPeriod"/>
            </a:pPr>
            <a:r>
              <a:rPr lang="en-GB" sz="2400" b="1">
                <a:effectLst/>
                <a:latin typeface="Calibri"/>
                <a:ea typeface="Times New Roman" panose="02020603050405020304" pitchFamily="18" charset="0"/>
              </a:rPr>
              <a:t>Applying the CCDE approach to country contexts</a:t>
            </a:r>
            <a:endParaRPr lang="en-GB" sz="2400" b="1">
              <a:latin typeface="Calibri" panose="020F0502020204030204" pitchFamily="34" charset="0"/>
              <a:cs typeface="Calibri" panose="020F0502020204030204" pitchFamily="34" charset="0"/>
            </a:endParaRPr>
          </a:p>
          <a:p>
            <a:endParaRPr lang="en-GB" sz="2400" b="1">
              <a:latin typeface="Calibri"/>
              <a:ea typeface="Times New Roman" panose="02020603050405020304" pitchFamily="18" charset="0"/>
            </a:endParaRPr>
          </a:p>
          <a:p>
            <a:endParaRPr lang="en-US" sz="2400">
              <a:effectLst/>
            </a:endParaRPr>
          </a:p>
        </p:txBody>
      </p:sp>
      <p:sp>
        <p:nvSpPr>
          <p:cNvPr id="3" name="Title 2">
            <a:extLst>
              <a:ext uri="{FF2B5EF4-FFF2-40B4-BE49-F238E27FC236}">
                <a16:creationId xmlns:a16="http://schemas.microsoft.com/office/drawing/2014/main" id="{F83B0F4A-8699-A940-DC54-C4E166496432}"/>
              </a:ext>
            </a:extLst>
          </p:cNvPr>
          <p:cNvSpPr>
            <a:spLocks noGrp="1"/>
          </p:cNvSpPr>
          <p:nvPr>
            <p:ph type="title"/>
          </p:nvPr>
        </p:nvSpPr>
        <p:spPr/>
        <p:txBody>
          <a:bodyPr/>
          <a:lstStyle/>
          <a:p>
            <a:r>
              <a:rPr lang="en-GB" sz="2800">
                <a:latin typeface="Uni Sans Heavy CAPS"/>
              </a:rPr>
              <a:t>OUTLINE</a:t>
            </a:r>
            <a:endParaRPr lang="en-US" sz="2800">
              <a:latin typeface="Uni Sans Heavy CAPS"/>
            </a:endParaRPr>
          </a:p>
        </p:txBody>
      </p:sp>
    </p:spTree>
    <p:extLst>
      <p:ext uri="{BB962C8B-B14F-4D97-AF65-F5344CB8AC3E}">
        <p14:creationId xmlns:p14="http://schemas.microsoft.com/office/powerpoint/2010/main" val="304100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6BC80B3-79A2-3AB7-FA16-A1C4EC66BF12}"/>
              </a:ext>
            </a:extLst>
          </p:cNvPr>
          <p:cNvGraphicFramePr/>
          <p:nvPr>
            <p:extLst>
              <p:ext uri="{D42A27DB-BD31-4B8C-83A1-F6EECF244321}">
                <p14:modId xmlns:p14="http://schemas.microsoft.com/office/powerpoint/2010/main" val="131324903"/>
              </p:ext>
            </p:extLst>
          </p:nvPr>
        </p:nvGraphicFramePr>
        <p:xfrm>
          <a:off x="1646160" y="2057524"/>
          <a:ext cx="9441541" cy="5070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44DDA0A4-3B41-C102-F5AB-57BE2145E6DA}"/>
              </a:ext>
            </a:extLst>
          </p:cNvPr>
          <p:cNvSpPr/>
          <p:nvPr/>
        </p:nvSpPr>
        <p:spPr>
          <a:xfrm>
            <a:off x="720765" y="278584"/>
            <a:ext cx="9781893" cy="800219"/>
          </a:xfrm>
          <a:prstGeom prst="rect">
            <a:avLst/>
          </a:prstGeom>
        </p:spPr>
        <p:txBody>
          <a:bodyPr wrap="square" lIns="91440" tIns="45720" rIns="91440" bIns="45720" anchor="t">
            <a:spAutoFit/>
          </a:bodyPr>
          <a:lstStyle/>
          <a:p>
            <a:r>
              <a:rPr lang="en-GB" sz="2800" b="1" spc="200">
                <a:latin typeface="Uni Sans Heavy CAPS"/>
                <a:ea typeface="+mj-ea"/>
                <a:cs typeface="+mj-cs"/>
              </a:rPr>
              <a:t>CONTEXT: CLIMATE CHANGE DATA CHALLENGE</a:t>
            </a:r>
          </a:p>
          <a:p>
            <a:endParaRPr lang="en-GB" b="1" spc="200">
              <a:latin typeface="Uni Sans Heavy CAPS"/>
              <a:ea typeface="+mj-ea"/>
              <a:cs typeface="+mj-cs"/>
            </a:endParaRPr>
          </a:p>
        </p:txBody>
      </p:sp>
      <p:pic>
        <p:nvPicPr>
          <p:cNvPr id="14" name="Picture 5">
            <a:extLst>
              <a:ext uri="{FF2B5EF4-FFF2-40B4-BE49-F238E27FC236}">
                <a16:creationId xmlns:a16="http://schemas.microsoft.com/office/drawing/2014/main" id="{6A7D161E-65F7-1AED-CE60-003EB74D7B31}"/>
              </a:ext>
            </a:extLst>
          </p:cNvPr>
          <p:cNvPicPr>
            <a:picLocks noChangeAspect="1"/>
          </p:cNvPicPr>
          <p:nvPr/>
        </p:nvPicPr>
        <p:blipFill>
          <a:blip r:embed="rId8"/>
          <a:stretch>
            <a:fillRect/>
          </a:stretch>
        </p:blipFill>
        <p:spPr>
          <a:xfrm>
            <a:off x="1939114" y="1647952"/>
            <a:ext cx="1449502" cy="1458020"/>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2A98E572-B8FF-E715-3285-C4EDA3145D2B}"/>
              </a:ext>
            </a:extLst>
          </p:cNvPr>
          <p:cNvSpPr txBox="1"/>
          <p:nvPr/>
        </p:nvSpPr>
        <p:spPr>
          <a:xfrm>
            <a:off x="3627303" y="1915297"/>
            <a:ext cx="2880883"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rgbClr val="656565"/>
                </a:solidFill>
              </a:rPr>
              <a:t>UN Sustainable Development Agenda for 2030</a:t>
            </a:r>
            <a:endParaRPr lang="en-US" i="1">
              <a:solidFill>
                <a:srgbClr val="656565"/>
              </a:solidFill>
              <a:latin typeface="Verdana"/>
              <a:ea typeface="Verdana"/>
              <a:cs typeface="Calibri" panose="020F0502020204030204"/>
            </a:endParaRPr>
          </a:p>
        </p:txBody>
      </p:sp>
      <p:sp>
        <p:nvSpPr>
          <p:cNvPr id="18" name="TextBox 17">
            <a:extLst>
              <a:ext uri="{FF2B5EF4-FFF2-40B4-BE49-F238E27FC236}">
                <a16:creationId xmlns:a16="http://schemas.microsoft.com/office/drawing/2014/main" id="{E23851D4-C938-57C6-86DE-A04068264F61}"/>
              </a:ext>
            </a:extLst>
          </p:cNvPr>
          <p:cNvSpPr txBox="1"/>
          <p:nvPr/>
        </p:nvSpPr>
        <p:spPr>
          <a:xfrm>
            <a:off x="8341120" y="1834364"/>
            <a:ext cx="2952723" cy="132343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chemeClr val="accent2"/>
                </a:solidFill>
                <a:ea typeface="+mn-lt"/>
                <a:cs typeface="+mn-lt"/>
              </a:rPr>
              <a:t>Grenada’s National Sustainable Development Plan (NSDP)</a:t>
            </a:r>
          </a:p>
          <a:p>
            <a:endParaRPr lang="en-US" sz="2000" b="1">
              <a:solidFill>
                <a:schemeClr val="accent2"/>
              </a:solidFill>
              <a:ea typeface="+mn-lt"/>
              <a:cs typeface="+mn-lt"/>
            </a:endParaRPr>
          </a:p>
        </p:txBody>
      </p:sp>
      <p:pic>
        <p:nvPicPr>
          <p:cNvPr id="19" name="Picture 7">
            <a:extLst>
              <a:ext uri="{FF2B5EF4-FFF2-40B4-BE49-F238E27FC236}">
                <a16:creationId xmlns:a16="http://schemas.microsoft.com/office/drawing/2014/main" id="{C78AC5DC-2A82-FDC7-5D72-181F2357D834}"/>
              </a:ext>
            </a:extLst>
          </p:cNvPr>
          <p:cNvPicPr>
            <a:picLocks noChangeAspect="1"/>
          </p:cNvPicPr>
          <p:nvPr/>
        </p:nvPicPr>
        <p:blipFill>
          <a:blip r:embed="rId9"/>
          <a:stretch>
            <a:fillRect/>
          </a:stretch>
        </p:blipFill>
        <p:spPr>
          <a:xfrm>
            <a:off x="6580026" y="1560345"/>
            <a:ext cx="1342598" cy="1748368"/>
          </a:xfrm>
          <a:prstGeom prst="rect">
            <a:avLst/>
          </a:prstGeom>
          <a:ln>
            <a:noFill/>
          </a:ln>
          <a:effectLst>
            <a:outerShdw blurRad="292100" dist="139700" dir="2700000" algn="tl" rotWithShape="0">
              <a:srgbClr val="333333">
                <a:alpha val="65000"/>
              </a:srgbClr>
            </a:outerShdw>
          </a:effectLst>
        </p:spPr>
      </p:pic>
      <p:sp>
        <p:nvSpPr>
          <p:cNvPr id="3" name="Oval 2">
            <a:extLst>
              <a:ext uri="{FF2B5EF4-FFF2-40B4-BE49-F238E27FC236}">
                <a16:creationId xmlns:a16="http://schemas.microsoft.com/office/drawing/2014/main" id="{2CFD7BAE-C6E0-EA44-3DAA-1DD073416921}"/>
              </a:ext>
            </a:extLst>
          </p:cNvPr>
          <p:cNvSpPr/>
          <p:nvPr/>
        </p:nvSpPr>
        <p:spPr>
          <a:xfrm>
            <a:off x="1280160" y="3487781"/>
            <a:ext cx="3814354" cy="2194560"/>
          </a:xfrm>
          <a:prstGeom prst="ellipse">
            <a:avLst/>
          </a:prstGeom>
          <a:noFill/>
          <a:ln w="28575">
            <a:solidFill>
              <a:schemeClr val="tx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a:p>
        </p:txBody>
      </p:sp>
      <p:sp>
        <p:nvSpPr>
          <p:cNvPr id="6" name="TextBox 5">
            <a:extLst>
              <a:ext uri="{FF2B5EF4-FFF2-40B4-BE49-F238E27FC236}">
                <a16:creationId xmlns:a16="http://schemas.microsoft.com/office/drawing/2014/main" id="{C6501483-7EFE-EAD8-2F2E-31B016DE5540}"/>
              </a:ext>
            </a:extLst>
          </p:cNvPr>
          <p:cNvSpPr txBox="1"/>
          <p:nvPr/>
        </p:nvSpPr>
        <p:spPr>
          <a:xfrm>
            <a:off x="1646160" y="5682341"/>
            <a:ext cx="2880883" cy="40011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2000">
              <a:solidFill>
                <a:schemeClr val="bg1"/>
              </a:solidFill>
              <a:latin typeface="Calibri"/>
              <a:ea typeface="Verdana"/>
              <a:cs typeface="Calibri" panose="020F0502020204030204"/>
            </a:endParaRPr>
          </a:p>
        </p:txBody>
      </p:sp>
      <p:sp>
        <p:nvSpPr>
          <p:cNvPr id="8" name="Oval 7">
            <a:extLst>
              <a:ext uri="{FF2B5EF4-FFF2-40B4-BE49-F238E27FC236}">
                <a16:creationId xmlns:a16="http://schemas.microsoft.com/office/drawing/2014/main" id="{1686EB4A-E14C-EED5-44C6-85DFDE414943}"/>
              </a:ext>
            </a:extLst>
          </p:cNvPr>
          <p:cNvSpPr/>
          <p:nvPr/>
        </p:nvSpPr>
        <p:spPr>
          <a:xfrm>
            <a:off x="4673805" y="3503547"/>
            <a:ext cx="6806021" cy="2194560"/>
          </a:xfrm>
          <a:prstGeom prst="ellipse">
            <a:avLst/>
          </a:prstGeom>
          <a:noFill/>
          <a:ln w="28575">
            <a:solidFill>
              <a:schemeClr val="tx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a:p>
        </p:txBody>
      </p:sp>
      <p:sp>
        <p:nvSpPr>
          <p:cNvPr id="9" name="TextBox 8">
            <a:extLst>
              <a:ext uri="{FF2B5EF4-FFF2-40B4-BE49-F238E27FC236}">
                <a16:creationId xmlns:a16="http://schemas.microsoft.com/office/drawing/2014/main" id="{2740A65F-6BD8-7402-A590-6EA02898C855}"/>
              </a:ext>
            </a:extLst>
          </p:cNvPr>
          <p:cNvSpPr txBox="1"/>
          <p:nvPr/>
        </p:nvSpPr>
        <p:spPr>
          <a:xfrm>
            <a:off x="4330704" y="5824568"/>
            <a:ext cx="7183839"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chemeClr val="accent2"/>
                </a:solidFill>
              </a:rPr>
              <a:t>Need to focus more on: </a:t>
            </a:r>
          </a:p>
          <a:p>
            <a:pPr algn="ctr"/>
            <a:r>
              <a:rPr lang="en-GB" sz="2000" b="1">
                <a:solidFill>
                  <a:schemeClr val="accent2"/>
                </a:solidFill>
              </a:rPr>
              <a:t>Climate action for adaptation at national and local level</a:t>
            </a:r>
            <a:endParaRPr lang="en-US" b="1" i="1">
              <a:solidFill>
                <a:schemeClr val="accent2"/>
              </a:solidFill>
              <a:latin typeface="Verdana"/>
              <a:ea typeface="Verdana"/>
              <a:cs typeface="Calibri" panose="020F0502020204030204"/>
            </a:endParaRPr>
          </a:p>
        </p:txBody>
      </p:sp>
    </p:spTree>
    <p:extLst>
      <p:ext uri="{BB962C8B-B14F-4D97-AF65-F5344CB8AC3E}">
        <p14:creationId xmlns:p14="http://schemas.microsoft.com/office/powerpoint/2010/main" val="2847598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C29776-7F00-B7E1-77D2-5CE09E0A4C43}"/>
              </a:ext>
            </a:extLst>
          </p:cNvPr>
          <p:cNvGrpSpPr/>
          <p:nvPr/>
        </p:nvGrpSpPr>
        <p:grpSpPr>
          <a:xfrm>
            <a:off x="0" y="1078930"/>
            <a:ext cx="12348714" cy="5741104"/>
            <a:chOff x="-61489" y="1006662"/>
            <a:chExt cx="12348714" cy="5741104"/>
          </a:xfrm>
        </p:grpSpPr>
        <p:pic>
          <p:nvPicPr>
            <p:cNvPr id="6" name="Picture 5" descr="Shape, arrow&#10;&#10;Description automatically generated">
              <a:extLst>
                <a:ext uri="{FF2B5EF4-FFF2-40B4-BE49-F238E27FC236}">
                  <a16:creationId xmlns:a16="http://schemas.microsoft.com/office/drawing/2014/main" id="{59DE4F1F-6369-198E-6AD2-DB967A2DEB1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33520" y="1006662"/>
              <a:ext cx="5412440" cy="5446059"/>
            </a:xfrm>
            <a:prstGeom prst="rect">
              <a:avLst/>
            </a:prstGeom>
          </p:spPr>
        </p:pic>
        <p:cxnSp>
          <p:nvCxnSpPr>
            <p:cNvPr id="7" name="Straight Arrow Connector 6">
              <a:extLst>
                <a:ext uri="{FF2B5EF4-FFF2-40B4-BE49-F238E27FC236}">
                  <a16:creationId xmlns:a16="http://schemas.microsoft.com/office/drawing/2014/main" id="{07FD7D05-77BC-8C7E-05B0-87114ABDC502}"/>
                </a:ext>
              </a:extLst>
            </p:cNvPr>
            <p:cNvCxnSpPr>
              <a:cxnSpLocks/>
            </p:cNvCxnSpPr>
            <p:nvPr/>
          </p:nvCxnSpPr>
          <p:spPr>
            <a:xfrm flipV="1">
              <a:off x="7147486" y="1842365"/>
              <a:ext cx="1522736" cy="1360816"/>
            </a:xfrm>
            <a:prstGeom prst="straightConnector1">
              <a:avLst/>
            </a:prstGeom>
            <a:ln w="19050">
              <a:headEnd type="oval"/>
              <a:tailEnd type="none"/>
            </a:ln>
          </p:spPr>
          <p:style>
            <a:lnRef idx="2">
              <a:schemeClr val="accent3"/>
            </a:lnRef>
            <a:fillRef idx="0">
              <a:schemeClr val="accent3"/>
            </a:fillRef>
            <a:effectRef idx="1">
              <a:schemeClr val="accent3"/>
            </a:effectRef>
            <a:fontRef idx="minor">
              <a:schemeClr val="tx1"/>
            </a:fontRef>
          </p:style>
        </p:cxnSp>
        <p:cxnSp>
          <p:nvCxnSpPr>
            <p:cNvPr id="9" name="Straight Arrow Connector 8">
              <a:extLst>
                <a:ext uri="{FF2B5EF4-FFF2-40B4-BE49-F238E27FC236}">
                  <a16:creationId xmlns:a16="http://schemas.microsoft.com/office/drawing/2014/main" id="{3A012626-C06A-7F20-38B1-6981283BB98D}"/>
                </a:ext>
              </a:extLst>
            </p:cNvPr>
            <p:cNvCxnSpPr>
              <a:cxnSpLocks/>
            </p:cNvCxnSpPr>
            <p:nvPr/>
          </p:nvCxnSpPr>
          <p:spPr>
            <a:xfrm flipH="1">
              <a:off x="8647811" y="1853571"/>
              <a:ext cx="362078" cy="0"/>
            </a:xfrm>
            <a:prstGeom prst="straightConnector1">
              <a:avLst/>
            </a:prstGeom>
            <a:ln w="19050">
              <a:headEnd type="oval"/>
              <a:tailEnd type="none"/>
            </a:ln>
          </p:spPr>
          <p:style>
            <a:lnRef idx="2">
              <a:schemeClr val="accent3"/>
            </a:lnRef>
            <a:fillRef idx="0">
              <a:schemeClr val="accent3"/>
            </a:fillRef>
            <a:effectRef idx="1">
              <a:schemeClr val="accent3"/>
            </a:effectRef>
            <a:fontRef idx="minor">
              <a:schemeClr val="tx1"/>
            </a:fontRef>
          </p:style>
        </p:cxnSp>
        <p:sp>
          <p:nvSpPr>
            <p:cNvPr id="13" name="TextBox 12">
              <a:extLst>
                <a:ext uri="{FF2B5EF4-FFF2-40B4-BE49-F238E27FC236}">
                  <a16:creationId xmlns:a16="http://schemas.microsoft.com/office/drawing/2014/main" id="{96FAB915-5EEA-E6E8-8B6E-374AD17F8DFD}"/>
                </a:ext>
              </a:extLst>
            </p:cNvPr>
            <p:cNvSpPr txBox="1"/>
            <p:nvPr/>
          </p:nvSpPr>
          <p:spPr>
            <a:xfrm>
              <a:off x="9122035" y="1006662"/>
              <a:ext cx="2889040" cy="1549142"/>
            </a:xfrm>
            <a:prstGeom prst="rect">
              <a:avLst/>
            </a:prstGeom>
            <a:noFill/>
          </p:spPr>
          <p:txBody>
            <a:bodyPr wrap="square" lIns="91440" tIns="45720" rIns="91440" bIns="45720" rtlCol="0" anchor="t">
              <a:spAutoFit/>
            </a:bodyPr>
            <a:lstStyle/>
            <a:p>
              <a:r>
                <a:rPr lang="en-GB" sz="2400">
                  <a:solidFill>
                    <a:schemeClr val="bg2">
                      <a:lumMod val="50000"/>
                    </a:schemeClr>
                  </a:solidFill>
                </a:rPr>
                <a:t>Data for climate reporting</a:t>
              </a:r>
            </a:p>
            <a:p>
              <a:r>
                <a:rPr lang="en-GB" sz="2800" baseline="-25000">
                  <a:ea typeface="+mn-lt"/>
                  <a:cs typeface="+mn-lt"/>
                </a:rPr>
                <a:t>National climate change reporting authorities</a:t>
              </a:r>
              <a:endParaRPr lang="en-GB" sz="2800">
                <a:cs typeface="Calibri"/>
              </a:endParaRPr>
            </a:p>
          </p:txBody>
        </p:sp>
        <p:cxnSp>
          <p:nvCxnSpPr>
            <p:cNvPr id="15" name="Straight Arrow Connector 14">
              <a:extLst>
                <a:ext uri="{FF2B5EF4-FFF2-40B4-BE49-F238E27FC236}">
                  <a16:creationId xmlns:a16="http://schemas.microsoft.com/office/drawing/2014/main" id="{14FD10D3-CCC4-C199-A358-235969C9E2E2}"/>
                </a:ext>
              </a:extLst>
            </p:cNvPr>
            <p:cNvCxnSpPr>
              <a:cxnSpLocks/>
            </p:cNvCxnSpPr>
            <p:nvPr/>
          </p:nvCxnSpPr>
          <p:spPr>
            <a:xfrm flipV="1">
              <a:off x="7655055" y="3463477"/>
              <a:ext cx="1376297" cy="368259"/>
            </a:xfrm>
            <a:prstGeom prst="straightConnector1">
              <a:avLst/>
            </a:prstGeom>
            <a:ln w="19050">
              <a:headEnd type="oval"/>
              <a:tailEnd type="none"/>
            </a:ln>
          </p:spPr>
          <p:style>
            <a:lnRef idx="2">
              <a:schemeClr val="accent3"/>
            </a:lnRef>
            <a:fillRef idx="0">
              <a:schemeClr val="accent3"/>
            </a:fillRef>
            <a:effectRef idx="1">
              <a:schemeClr val="accent3"/>
            </a:effectRef>
            <a:fontRef idx="minor">
              <a:schemeClr val="tx1"/>
            </a:fontRef>
          </p:style>
        </p:cxnSp>
        <p:cxnSp>
          <p:nvCxnSpPr>
            <p:cNvPr id="17" name="Straight Arrow Connector 16">
              <a:extLst>
                <a:ext uri="{FF2B5EF4-FFF2-40B4-BE49-F238E27FC236}">
                  <a16:creationId xmlns:a16="http://schemas.microsoft.com/office/drawing/2014/main" id="{5952868B-DE90-B060-0C38-095DFC13BF0E}"/>
                </a:ext>
              </a:extLst>
            </p:cNvPr>
            <p:cNvCxnSpPr>
              <a:cxnSpLocks/>
            </p:cNvCxnSpPr>
            <p:nvPr/>
          </p:nvCxnSpPr>
          <p:spPr>
            <a:xfrm flipH="1">
              <a:off x="9031353" y="3463478"/>
              <a:ext cx="362078" cy="0"/>
            </a:xfrm>
            <a:prstGeom prst="straightConnector1">
              <a:avLst/>
            </a:prstGeom>
            <a:ln w="19050">
              <a:headEnd type="oval"/>
              <a:tailEnd type="none"/>
            </a:ln>
          </p:spPr>
          <p:style>
            <a:lnRef idx="2">
              <a:schemeClr val="accent3"/>
            </a:lnRef>
            <a:fillRef idx="0">
              <a:schemeClr val="accent3"/>
            </a:fillRef>
            <a:effectRef idx="1">
              <a:schemeClr val="accent3"/>
            </a:effectRef>
            <a:fontRef idx="minor">
              <a:schemeClr val="tx1"/>
            </a:fontRef>
          </p:style>
        </p:cxnSp>
        <p:sp>
          <p:nvSpPr>
            <p:cNvPr id="19" name="TextBox 18">
              <a:extLst>
                <a:ext uri="{FF2B5EF4-FFF2-40B4-BE49-F238E27FC236}">
                  <a16:creationId xmlns:a16="http://schemas.microsoft.com/office/drawing/2014/main" id="{D9C97B5D-D879-85F9-5484-23F98CFD81D0}"/>
                </a:ext>
              </a:extLst>
            </p:cNvPr>
            <p:cNvSpPr txBox="1"/>
            <p:nvPr/>
          </p:nvSpPr>
          <p:spPr>
            <a:xfrm>
              <a:off x="9558388" y="2862614"/>
              <a:ext cx="2728837" cy="1323439"/>
            </a:xfrm>
            <a:prstGeom prst="rect">
              <a:avLst/>
            </a:prstGeom>
            <a:noFill/>
          </p:spPr>
          <p:txBody>
            <a:bodyPr wrap="square" lIns="91440" tIns="45720" rIns="91440" bIns="45720" rtlCol="0" anchor="t">
              <a:spAutoFit/>
            </a:bodyPr>
            <a:lstStyle/>
            <a:p>
              <a:r>
                <a:rPr lang="en-US" sz="2400">
                  <a:solidFill>
                    <a:schemeClr val="bg2">
                      <a:lumMod val="50000"/>
                    </a:schemeClr>
                  </a:solidFill>
                </a:rPr>
                <a:t>Privately held data</a:t>
              </a:r>
              <a:endParaRPr lang="es-MX" sz="2400">
                <a:solidFill>
                  <a:schemeClr val="bg2">
                    <a:lumMod val="50000"/>
                  </a:schemeClr>
                </a:solidFill>
              </a:endParaRPr>
            </a:p>
            <a:p>
              <a:r>
                <a:rPr lang="en-US" sz="2800" baseline="-25000">
                  <a:cs typeface="Calibri"/>
                </a:rPr>
                <a:t>Energy companies, oil companies, etc.</a:t>
              </a:r>
            </a:p>
            <a:p>
              <a:r>
                <a:rPr lang="en-US" sz="2800" baseline="-25000">
                  <a:cs typeface="Calibri"/>
                </a:rPr>
                <a:t>Citizen-generated data</a:t>
              </a:r>
            </a:p>
          </p:txBody>
        </p:sp>
        <p:cxnSp>
          <p:nvCxnSpPr>
            <p:cNvPr id="21" name="Straight Arrow Connector 20">
              <a:extLst>
                <a:ext uri="{FF2B5EF4-FFF2-40B4-BE49-F238E27FC236}">
                  <a16:creationId xmlns:a16="http://schemas.microsoft.com/office/drawing/2014/main" id="{40E68AB1-FBC2-9B72-8D0E-1F6DEC872E40}"/>
                </a:ext>
              </a:extLst>
            </p:cNvPr>
            <p:cNvCxnSpPr>
              <a:cxnSpLocks/>
            </p:cNvCxnSpPr>
            <p:nvPr/>
          </p:nvCxnSpPr>
          <p:spPr>
            <a:xfrm>
              <a:off x="7087648" y="4222599"/>
              <a:ext cx="1886966" cy="863896"/>
            </a:xfrm>
            <a:prstGeom prst="straightConnector1">
              <a:avLst/>
            </a:prstGeom>
            <a:ln w="19050">
              <a:headEnd type="oval"/>
              <a:tailEnd type="none"/>
            </a:ln>
          </p:spPr>
          <p:style>
            <a:lnRef idx="2">
              <a:schemeClr val="accent3"/>
            </a:lnRef>
            <a:fillRef idx="0">
              <a:schemeClr val="accent3"/>
            </a:fillRef>
            <a:effectRef idx="1">
              <a:schemeClr val="accent3"/>
            </a:effectRef>
            <a:fontRef idx="minor">
              <a:schemeClr val="tx1"/>
            </a:fontRef>
          </p:style>
        </p:cxnSp>
        <p:cxnSp>
          <p:nvCxnSpPr>
            <p:cNvPr id="23" name="Straight Arrow Connector 22">
              <a:extLst>
                <a:ext uri="{FF2B5EF4-FFF2-40B4-BE49-F238E27FC236}">
                  <a16:creationId xmlns:a16="http://schemas.microsoft.com/office/drawing/2014/main" id="{68F5703C-9DCA-A1E7-2D62-3B68CB869591}"/>
                </a:ext>
              </a:extLst>
            </p:cNvPr>
            <p:cNvCxnSpPr>
              <a:cxnSpLocks/>
            </p:cNvCxnSpPr>
            <p:nvPr/>
          </p:nvCxnSpPr>
          <p:spPr>
            <a:xfrm flipH="1">
              <a:off x="8940996" y="5075289"/>
              <a:ext cx="362078" cy="0"/>
            </a:xfrm>
            <a:prstGeom prst="straightConnector1">
              <a:avLst/>
            </a:prstGeom>
            <a:ln w="19050">
              <a:headEnd type="oval"/>
              <a:tailEnd type="none"/>
            </a:ln>
          </p:spPr>
          <p:style>
            <a:lnRef idx="2">
              <a:schemeClr val="accent3"/>
            </a:lnRef>
            <a:fillRef idx="0">
              <a:schemeClr val="accent3"/>
            </a:fillRef>
            <a:effectRef idx="1">
              <a:schemeClr val="accent3"/>
            </a:effectRef>
            <a:fontRef idx="minor">
              <a:schemeClr val="tx1"/>
            </a:fontRef>
          </p:style>
        </p:cxnSp>
        <p:sp>
          <p:nvSpPr>
            <p:cNvPr id="25" name="TextBox 24">
              <a:extLst>
                <a:ext uri="{FF2B5EF4-FFF2-40B4-BE49-F238E27FC236}">
                  <a16:creationId xmlns:a16="http://schemas.microsoft.com/office/drawing/2014/main" id="{EBE77AD8-0D03-8CF9-5C33-4976E2C2D9C9}"/>
                </a:ext>
              </a:extLst>
            </p:cNvPr>
            <p:cNvSpPr txBox="1"/>
            <p:nvPr/>
          </p:nvSpPr>
          <p:spPr>
            <a:xfrm>
              <a:off x="9393431" y="4570713"/>
              <a:ext cx="2889040" cy="892552"/>
            </a:xfrm>
            <a:prstGeom prst="rect">
              <a:avLst/>
            </a:prstGeom>
            <a:noFill/>
          </p:spPr>
          <p:txBody>
            <a:bodyPr wrap="square" lIns="91440" tIns="45720" rIns="91440" bIns="45720" rtlCol="0" anchor="t">
              <a:spAutoFit/>
            </a:bodyPr>
            <a:lstStyle/>
            <a:p>
              <a:r>
                <a:rPr lang="en-FR" sz="2400">
                  <a:solidFill>
                    <a:schemeClr val="bg2">
                      <a:lumMod val="50000"/>
                    </a:schemeClr>
                  </a:solidFill>
                </a:rPr>
                <a:t>Household surveys</a:t>
              </a:r>
              <a:endParaRPr lang="en-FR" sz="2400" baseline="-25000">
                <a:solidFill>
                  <a:schemeClr val="bg2">
                    <a:lumMod val="50000"/>
                  </a:schemeClr>
                </a:solidFill>
              </a:endParaRPr>
            </a:p>
            <a:p>
              <a:r>
                <a:rPr lang="en-US" sz="2800" baseline="-25000">
                  <a:ea typeface="+mn-lt"/>
                  <a:cs typeface="+mn-lt"/>
                </a:rPr>
                <a:t>National Statistical Offices</a:t>
              </a:r>
              <a:endParaRPr lang="en-FR" sz="2000"/>
            </a:p>
          </p:txBody>
        </p:sp>
        <p:cxnSp>
          <p:nvCxnSpPr>
            <p:cNvPr id="27" name="Straight Arrow Connector 26">
              <a:extLst>
                <a:ext uri="{FF2B5EF4-FFF2-40B4-BE49-F238E27FC236}">
                  <a16:creationId xmlns:a16="http://schemas.microsoft.com/office/drawing/2014/main" id="{9844D6C5-2363-310E-605E-2C3CA0675906}"/>
                </a:ext>
              </a:extLst>
            </p:cNvPr>
            <p:cNvCxnSpPr>
              <a:cxnSpLocks/>
            </p:cNvCxnSpPr>
            <p:nvPr/>
          </p:nvCxnSpPr>
          <p:spPr>
            <a:xfrm flipH="1">
              <a:off x="3210892" y="4074833"/>
              <a:ext cx="2433530" cy="1627093"/>
            </a:xfrm>
            <a:prstGeom prst="straightConnector1">
              <a:avLst/>
            </a:prstGeom>
            <a:ln w="19050">
              <a:headEnd type="oval"/>
              <a:tailEnd type="none"/>
            </a:ln>
          </p:spPr>
          <p:style>
            <a:lnRef idx="2">
              <a:schemeClr val="accent3"/>
            </a:lnRef>
            <a:fillRef idx="0">
              <a:schemeClr val="accent3"/>
            </a:fillRef>
            <a:effectRef idx="1">
              <a:schemeClr val="accent3"/>
            </a:effectRef>
            <a:fontRef idx="minor">
              <a:schemeClr val="tx1"/>
            </a:fontRef>
          </p:style>
        </p:cxnSp>
        <p:cxnSp>
          <p:nvCxnSpPr>
            <p:cNvPr id="29" name="Straight Arrow Connector 28">
              <a:extLst>
                <a:ext uri="{FF2B5EF4-FFF2-40B4-BE49-F238E27FC236}">
                  <a16:creationId xmlns:a16="http://schemas.microsoft.com/office/drawing/2014/main" id="{54CB913F-AE46-DDB8-2E2F-E4440253DB6D}"/>
                </a:ext>
              </a:extLst>
            </p:cNvPr>
            <p:cNvCxnSpPr>
              <a:cxnSpLocks/>
            </p:cNvCxnSpPr>
            <p:nvPr/>
          </p:nvCxnSpPr>
          <p:spPr>
            <a:xfrm>
              <a:off x="2591315" y="5689980"/>
              <a:ext cx="643217" cy="0"/>
            </a:xfrm>
            <a:prstGeom prst="straightConnector1">
              <a:avLst/>
            </a:prstGeom>
            <a:ln w="19050">
              <a:headEnd type="oval"/>
              <a:tailEnd type="none"/>
            </a:ln>
          </p:spPr>
          <p:style>
            <a:lnRef idx="2">
              <a:schemeClr val="accent3"/>
            </a:lnRef>
            <a:fillRef idx="0">
              <a:schemeClr val="accent3"/>
            </a:fillRef>
            <a:effectRef idx="1">
              <a:schemeClr val="accent3"/>
            </a:effectRef>
            <a:fontRef idx="minor">
              <a:schemeClr val="tx1"/>
            </a:fontRef>
          </p:style>
        </p:cxnSp>
        <p:sp>
          <p:nvSpPr>
            <p:cNvPr id="31" name="TextBox 30">
              <a:extLst>
                <a:ext uri="{FF2B5EF4-FFF2-40B4-BE49-F238E27FC236}">
                  <a16:creationId xmlns:a16="http://schemas.microsoft.com/office/drawing/2014/main" id="{F10E2A14-50DF-48E3-6DDF-B9887E14A62C}"/>
                </a:ext>
              </a:extLst>
            </p:cNvPr>
            <p:cNvSpPr txBox="1"/>
            <p:nvPr/>
          </p:nvSpPr>
          <p:spPr>
            <a:xfrm>
              <a:off x="112068" y="4972921"/>
              <a:ext cx="2395818" cy="1774845"/>
            </a:xfrm>
            <a:prstGeom prst="rect">
              <a:avLst/>
            </a:prstGeom>
            <a:noFill/>
          </p:spPr>
          <p:txBody>
            <a:bodyPr wrap="square" lIns="91440" tIns="45720" rIns="91440" bIns="45720" rtlCol="0" anchor="t">
              <a:spAutoFit/>
            </a:bodyPr>
            <a:lstStyle/>
            <a:p>
              <a:pPr algn="r"/>
              <a:r>
                <a:rPr lang="en-US" sz="2400">
                  <a:solidFill>
                    <a:schemeClr val="bg2">
                      <a:lumMod val="50000"/>
                    </a:schemeClr>
                  </a:solidFill>
                </a:rPr>
                <a:t>Weather monitoring systems</a:t>
              </a:r>
              <a:endParaRPr lang="en-US" sz="2400">
                <a:solidFill>
                  <a:schemeClr val="bg2">
                    <a:lumMod val="50000"/>
                  </a:schemeClr>
                </a:solidFill>
                <a:cs typeface="Calibri"/>
              </a:endParaRPr>
            </a:p>
            <a:p>
              <a:pPr algn="r"/>
              <a:r>
                <a:rPr lang="en-US" sz="2800" baseline="-25000">
                  <a:ea typeface="+mn-lt"/>
                  <a:cs typeface="+mn-lt"/>
                </a:rPr>
                <a:t>Meteorological offices</a:t>
              </a:r>
            </a:p>
            <a:p>
              <a:pPr algn="r"/>
              <a:r>
                <a:rPr lang="en-US" sz="2800" baseline="-25000">
                  <a:cs typeface="Calibri"/>
                </a:rPr>
                <a:t>Climate Services</a:t>
              </a:r>
            </a:p>
          </p:txBody>
        </p:sp>
        <p:cxnSp>
          <p:nvCxnSpPr>
            <p:cNvPr id="33" name="Straight Arrow Connector 32">
              <a:extLst>
                <a:ext uri="{FF2B5EF4-FFF2-40B4-BE49-F238E27FC236}">
                  <a16:creationId xmlns:a16="http://schemas.microsoft.com/office/drawing/2014/main" id="{DC631BD5-F0B3-F41D-4DE1-3E5E4893FC2F}"/>
                </a:ext>
              </a:extLst>
            </p:cNvPr>
            <p:cNvCxnSpPr>
              <a:cxnSpLocks/>
            </p:cNvCxnSpPr>
            <p:nvPr/>
          </p:nvCxnSpPr>
          <p:spPr>
            <a:xfrm flipH="1">
              <a:off x="3044033" y="3356427"/>
              <a:ext cx="1948810" cy="863124"/>
            </a:xfrm>
            <a:prstGeom prst="straightConnector1">
              <a:avLst/>
            </a:prstGeom>
            <a:ln w="19050">
              <a:headEnd type="oval"/>
              <a:tailEnd type="none"/>
            </a:ln>
          </p:spPr>
          <p:style>
            <a:lnRef idx="2">
              <a:schemeClr val="accent3"/>
            </a:lnRef>
            <a:fillRef idx="0">
              <a:schemeClr val="accent3"/>
            </a:fillRef>
            <a:effectRef idx="1">
              <a:schemeClr val="accent3"/>
            </a:effectRef>
            <a:fontRef idx="minor">
              <a:schemeClr val="tx1"/>
            </a:fontRef>
          </p:style>
        </p:cxnSp>
        <p:cxnSp>
          <p:nvCxnSpPr>
            <p:cNvPr id="35" name="Straight Arrow Connector 34">
              <a:extLst>
                <a:ext uri="{FF2B5EF4-FFF2-40B4-BE49-F238E27FC236}">
                  <a16:creationId xmlns:a16="http://schemas.microsoft.com/office/drawing/2014/main" id="{5ACDFA36-B32B-6507-3934-1ECCC8D68D73}"/>
                </a:ext>
              </a:extLst>
            </p:cNvPr>
            <p:cNvCxnSpPr>
              <a:cxnSpLocks/>
            </p:cNvCxnSpPr>
            <p:nvPr/>
          </p:nvCxnSpPr>
          <p:spPr>
            <a:xfrm>
              <a:off x="2434433" y="4219551"/>
              <a:ext cx="643217" cy="0"/>
            </a:xfrm>
            <a:prstGeom prst="straightConnector1">
              <a:avLst/>
            </a:prstGeom>
            <a:ln w="19050">
              <a:headEnd type="oval"/>
              <a:tailEnd type="none"/>
            </a:ln>
          </p:spPr>
          <p:style>
            <a:lnRef idx="2">
              <a:schemeClr val="accent3"/>
            </a:lnRef>
            <a:fillRef idx="0">
              <a:schemeClr val="accent3"/>
            </a:fillRef>
            <a:effectRef idx="1">
              <a:schemeClr val="accent3"/>
            </a:effectRef>
            <a:fontRef idx="minor">
              <a:schemeClr val="tx1"/>
            </a:fontRef>
          </p:style>
        </p:cxnSp>
        <p:sp>
          <p:nvSpPr>
            <p:cNvPr id="37" name="TextBox 36">
              <a:extLst>
                <a:ext uri="{FF2B5EF4-FFF2-40B4-BE49-F238E27FC236}">
                  <a16:creationId xmlns:a16="http://schemas.microsoft.com/office/drawing/2014/main" id="{BDB501AD-856C-B07E-2DC7-B5FF01F17BFE}"/>
                </a:ext>
              </a:extLst>
            </p:cNvPr>
            <p:cNvSpPr txBox="1"/>
            <p:nvPr/>
          </p:nvSpPr>
          <p:spPr>
            <a:xfrm>
              <a:off x="190851" y="3575987"/>
              <a:ext cx="2241664" cy="1549142"/>
            </a:xfrm>
            <a:prstGeom prst="rect">
              <a:avLst/>
            </a:prstGeom>
            <a:noFill/>
          </p:spPr>
          <p:txBody>
            <a:bodyPr wrap="square" lIns="91440" tIns="45720" rIns="91440" bIns="45720" rtlCol="0" anchor="t">
              <a:spAutoFit/>
            </a:bodyPr>
            <a:lstStyle/>
            <a:p>
              <a:pPr algn="r"/>
              <a:r>
                <a:rPr lang="en-US" sz="2400">
                  <a:solidFill>
                    <a:schemeClr val="bg2">
                      <a:lumMod val="50000"/>
                    </a:schemeClr>
                  </a:solidFill>
                </a:rPr>
                <a:t>Geospatial/ satellite data</a:t>
              </a:r>
              <a:endParaRPr lang="en-US" sz="2400">
                <a:solidFill>
                  <a:schemeClr val="bg2">
                    <a:lumMod val="50000"/>
                  </a:schemeClr>
                </a:solidFill>
                <a:cs typeface="Calibri"/>
              </a:endParaRPr>
            </a:p>
            <a:p>
              <a:pPr algn="r"/>
              <a:r>
                <a:rPr lang="en-US" sz="2800" baseline="-25000">
                  <a:ea typeface="+mn-lt"/>
                  <a:cs typeface="+mn-lt"/>
                </a:rPr>
                <a:t>Land</a:t>
              </a:r>
              <a:r>
                <a:rPr lang="en-US" sz="2800" baseline="-25000"/>
                <a:t> survey agencies</a:t>
              </a:r>
              <a:r>
                <a:rPr lang="en-FR" sz="2800" baseline="-25000"/>
                <a:t> </a:t>
              </a:r>
              <a:endParaRPr lang="en-FR" sz="2800"/>
            </a:p>
          </p:txBody>
        </p:sp>
        <p:cxnSp>
          <p:nvCxnSpPr>
            <p:cNvPr id="39" name="Straight Arrow Connector 38">
              <a:extLst>
                <a:ext uri="{FF2B5EF4-FFF2-40B4-BE49-F238E27FC236}">
                  <a16:creationId xmlns:a16="http://schemas.microsoft.com/office/drawing/2014/main" id="{012EFBEE-22C4-DFE6-D10B-D8C784A3DA7C}"/>
                </a:ext>
              </a:extLst>
            </p:cNvPr>
            <p:cNvCxnSpPr>
              <a:cxnSpLocks/>
            </p:cNvCxnSpPr>
            <p:nvPr/>
          </p:nvCxnSpPr>
          <p:spPr>
            <a:xfrm flipH="1">
              <a:off x="3110040" y="2234565"/>
              <a:ext cx="1903986" cy="515741"/>
            </a:xfrm>
            <a:prstGeom prst="straightConnector1">
              <a:avLst/>
            </a:prstGeom>
            <a:ln w="19050">
              <a:headEnd type="oval"/>
              <a:tailEnd type="none"/>
            </a:ln>
          </p:spPr>
          <p:style>
            <a:lnRef idx="2">
              <a:schemeClr val="accent3"/>
            </a:lnRef>
            <a:fillRef idx="0">
              <a:schemeClr val="accent3"/>
            </a:fillRef>
            <a:effectRef idx="1">
              <a:schemeClr val="accent3"/>
            </a:effectRef>
            <a:fontRef idx="minor">
              <a:schemeClr val="tx1"/>
            </a:fontRef>
          </p:style>
        </p:cxnSp>
        <p:cxnSp>
          <p:nvCxnSpPr>
            <p:cNvPr id="41" name="Straight Arrow Connector 40">
              <a:extLst>
                <a:ext uri="{FF2B5EF4-FFF2-40B4-BE49-F238E27FC236}">
                  <a16:creationId xmlns:a16="http://schemas.microsoft.com/office/drawing/2014/main" id="{11B663F1-A877-CCB2-8BA0-946C4BC11F81}"/>
                </a:ext>
              </a:extLst>
            </p:cNvPr>
            <p:cNvCxnSpPr>
              <a:cxnSpLocks/>
            </p:cNvCxnSpPr>
            <p:nvPr/>
          </p:nvCxnSpPr>
          <p:spPr>
            <a:xfrm>
              <a:off x="2455616" y="2750307"/>
              <a:ext cx="643217" cy="0"/>
            </a:xfrm>
            <a:prstGeom prst="straightConnector1">
              <a:avLst/>
            </a:prstGeom>
            <a:ln w="19050">
              <a:headEnd type="oval"/>
              <a:tailEnd type="none"/>
            </a:ln>
          </p:spPr>
          <p:style>
            <a:lnRef idx="2">
              <a:schemeClr val="accent3"/>
            </a:lnRef>
            <a:fillRef idx="0">
              <a:schemeClr val="accent3"/>
            </a:fillRef>
            <a:effectRef idx="1">
              <a:schemeClr val="accent3"/>
            </a:effectRef>
            <a:fontRef idx="minor">
              <a:schemeClr val="tx1"/>
            </a:fontRef>
          </p:style>
        </p:cxnSp>
        <p:sp>
          <p:nvSpPr>
            <p:cNvPr id="43" name="TextBox 42">
              <a:extLst>
                <a:ext uri="{FF2B5EF4-FFF2-40B4-BE49-F238E27FC236}">
                  <a16:creationId xmlns:a16="http://schemas.microsoft.com/office/drawing/2014/main" id="{492B90E8-820A-D8C9-BACC-ECA97D897805}"/>
                </a:ext>
              </a:extLst>
            </p:cNvPr>
            <p:cNvSpPr txBox="1"/>
            <p:nvPr/>
          </p:nvSpPr>
          <p:spPr>
            <a:xfrm>
              <a:off x="-61489" y="1518997"/>
              <a:ext cx="2515254" cy="1836400"/>
            </a:xfrm>
            <a:prstGeom prst="rect">
              <a:avLst/>
            </a:prstGeom>
            <a:noFill/>
          </p:spPr>
          <p:txBody>
            <a:bodyPr wrap="square" lIns="91440" tIns="45720" rIns="91440" bIns="45720" rtlCol="0" anchor="t">
              <a:spAutoFit/>
            </a:bodyPr>
            <a:lstStyle/>
            <a:p>
              <a:pPr algn="r"/>
              <a:r>
                <a:rPr lang="en-US" sz="2400">
                  <a:solidFill>
                    <a:schemeClr val="bg2">
                      <a:lumMod val="50000"/>
                    </a:schemeClr>
                  </a:solidFill>
                </a:rPr>
                <a:t>Administrative data</a:t>
              </a:r>
              <a:r>
                <a:rPr lang="en-FR" sz="2400">
                  <a:solidFill>
                    <a:schemeClr val="bg2">
                      <a:lumMod val="50000"/>
                    </a:schemeClr>
                  </a:solidFill>
                </a:rPr>
                <a:t> </a:t>
              </a:r>
              <a:endParaRPr lang="es-MX" sz="2400" baseline="-25000">
                <a:solidFill>
                  <a:schemeClr val="bg2">
                    <a:lumMod val="50000"/>
                  </a:schemeClr>
                </a:solidFill>
                <a:cs typeface="Calibri"/>
              </a:endParaRPr>
            </a:p>
            <a:p>
              <a:pPr algn="r"/>
              <a:r>
                <a:rPr lang="en-US" sz="2800" baseline="-25000">
                  <a:ea typeface="+mn-lt"/>
                  <a:cs typeface="+mn-lt"/>
                </a:rPr>
                <a:t>Ministries of Environment, Energy, </a:t>
              </a:r>
            </a:p>
            <a:p>
              <a:pPr algn="r"/>
              <a:r>
                <a:rPr lang="en-US" sz="2800" baseline="-25000">
                  <a:ea typeface="+mn-lt"/>
                  <a:cs typeface="+mn-lt"/>
                </a:rPr>
                <a:t>Agriculture</a:t>
              </a:r>
              <a:endParaRPr lang="en-US" sz="2000"/>
            </a:p>
          </p:txBody>
        </p:sp>
      </p:grpSp>
      <p:sp>
        <p:nvSpPr>
          <p:cNvPr id="5" name="TextBox 4">
            <a:extLst>
              <a:ext uri="{FF2B5EF4-FFF2-40B4-BE49-F238E27FC236}">
                <a16:creationId xmlns:a16="http://schemas.microsoft.com/office/drawing/2014/main" id="{E903CA9A-AF70-4651-6324-E06BEE8DE565}"/>
              </a:ext>
            </a:extLst>
          </p:cNvPr>
          <p:cNvSpPr txBox="1"/>
          <p:nvPr/>
        </p:nvSpPr>
        <p:spPr>
          <a:xfrm>
            <a:off x="8307804" y="5617060"/>
            <a:ext cx="3312733" cy="1179810"/>
          </a:xfrm>
          <a:prstGeom prst="rect">
            <a:avLst/>
          </a:prstGeom>
          <a:noFill/>
        </p:spPr>
        <p:txBody>
          <a:bodyPr wrap="square" lIns="91440" tIns="45720" rIns="91440" bIns="45720" rtlCol="0" anchor="t">
            <a:spAutoFit/>
          </a:bodyPr>
          <a:lstStyle/>
          <a:p>
            <a:r>
              <a:rPr lang="en-GB" sz="2400">
                <a:solidFill>
                  <a:schemeClr val="bg2">
                    <a:lumMod val="50000"/>
                  </a:schemeClr>
                </a:solidFill>
              </a:rPr>
              <a:t>Sub-national level data</a:t>
            </a:r>
            <a:endParaRPr lang="en-FR" sz="2400" baseline="-25000">
              <a:solidFill>
                <a:schemeClr val="bg2">
                  <a:lumMod val="50000"/>
                </a:schemeClr>
              </a:solidFill>
            </a:endParaRPr>
          </a:p>
          <a:p>
            <a:r>
              <a:rPr lang="en-US" sz="2800" baseline="-25000">
                <a:ea typeface="+mn-lt"/>
                <a:cs typeface="+mn-lt"/>
              </a:rPr>
              <a:t>Cities, Municipalities, Regional administrations</a:t>
            </a:r>
            <a:endParaRPr lang="en-FR" sz="2000"/>
          </a:p>
        </p:txBody>
      </p:sp>
      <p:cxnSp>
        <p:nvCxnSpPr>
          <p:cNvPr id="8" name="Straight Arrow Connector 7">
            <a:extLst>
              <a:ext uri="{FF2B5EF4-FFF2-40B4-BE49-F238E27FC236}">
                <a16:creationId xmlns:a16="http://schemas.microsoft.com/office/drawing/2014/main" id="{DCBE0FBC-BE96-B4B0-B825-ED3EFE5248B2}"/>
              </a:ext>
            </a:extLst>
          </p:cNvPr>
          <p:cNvCxnSpPr>
            <a:cxnSpLocks/>
          </p:cNvCxnSpPr>
          <p:nvPr/>
        </p:nvCxnSpPr>
        <p:spPr>
          <a:xfrm>
            <a:off x="5895397" y="4849834"/>
            <a:ext cx="1886966" cy="863896"/>
          </a:xfrm>
          <a:prstGeom prst="straightConnector1">
            <a:avLst/>
          </a:prstGeom>
          <a:ln w="19050">
            <a:headEnd type="oval"/>
            <a:tailEnd type="none"/>
          </a:ln>
        </p:spPr>
        <p:style>
          <a:lnRef idx="2">
            <a:schemeClr val="accent3"/>
          </a:lnRef>
          <a:fillRef idx="0">
            <a:schemeClr val="accent3"/>
          </a:fillRef>
          <a:effectRef idx="1">
            <a:schemeClr val="accent3"/>
          </a:effectRef>
          <a:fontRef idx="minor">
            <a:schemeClr val="tx1"/>
          </a:fontRef>
        </p:style>
      </p:cxnSp>
      <p:cxnSp>
        <p:nvCxnSpPr>
          <p:cNvPr id="10" name="Straight Arrow Connector 9">
            <a:extLst>
              <a:ext uri="{FF2B5EF4-FFF2-40B4-BE49-F238E27FC236}">
                <a16:creationId xmlns:a16="http://schemas.microsoft.com/office/drawing/2014/main" id="{3913086C-6F5B-3950-2623-BFFDEF7C4B4E}"/>
              </a:ext>
            </a:extLst>
          </p:cNvPr>
          <p:cNvCxnSpPr>
            <a:cxnSpLocks/>
          </p:cNvCxnSpPr>
          <p:nvPr/>
        </p:nvCxnSpPr>
        <p:spPr>
          <a:xfrm flipH="1">
            <a:off x="7748745" y="5702524"/>
            <a:ext cx="362078" cy="0"/>
          </a:xfrm>
          <a:prstGeom prst="straightConnector1">
            <a:avLst/>
          </a:prstGeom>
          <a:ln w="19050">
            <a:headEnd type="oval"/>
            <a:tailEnd type="none"/>
          </a:ln>
        </p:spPr>
        <p:style>
          <a:lnRef idx="2">
            <a:schemeClr val="accent3"/>
          </a:lnRef>
          <a:fillRef idx="0">
            <a:schemeClr val="accent3"/>
          </a:fillRef>
          <a:effectRef idx="1">
            <a:schemeClr val="accent3"/>
          </a:effectRef>
          <a:fontRef idx="minor">
            <a:schemeClr val="tx1"/>
          </a:fontRef>
        </p:style>
      </p:cxnSp>
      <p:sp>
        <p:nvSpPr>
          <p:cNvPr id="2" name="Rectangle 1">
            <a:extLst>
              <a:ext uri="{FF2B5EF4-FFF2-40B4-BE49-F238E27FC236}">
                <a16:creationId xmlns:a16="http://schemas.microsoft.com/office/drawing/2014/main" id="{511511AD-A134-0E7C-2B37-BC78EABA370C}"/>
              </a:ext>
            </a:extLst>
          </p:cNvPr>
          <p:cNvSpPr/>
          <p:nvPr/>
        </p:nvSpPr>
        <p:spPr>
          <a:xfrm>
            <a:off x="569033" y="287960"/>
            <a:ext cx="10652727" cy="800219"/>
          </a:xfrm>
          <a:prstGeom prst="rect">
            <a:avLst/>
          </a:prstGeom>
        </p:spPr>
        <p:txBody>
          <a:bodyPr wrap="square" lIns="91440" tIns="45720" rIns="91440" bIns="45720" anchor="t">
            <a:spAutoFit/>
          </a:bodyPr>
          <a:lstStyle/>
          <a:p>
            <a:r>
              <a:rPr lang="fr-FR" sz="2800" b="1" spc="200">
                <a:latin typeface="Uni Sans Heavy CAPS"/>
                <a:ea typeface="+mj-ea"/>
                <a:cs typeface="+mj-cs"/>
              </a:rPr>
              <a:t>A FRAGMENTED CLIMATE CHANGE DATA LANDSCAPE TODAY</a:t>
            </a:r>
            <a:endParaRPr lang="en-US" sz="2800" b="1" spc="200">
              <a:latin typeface="Uni Sans Heavy CAPS"/>
              <a:ea typeface="+mj-ea"/>
              <a:cs typeface="+mj-cs"/>
            </a:endParaRPr>
          </a:p>
          <a:p>
            <a:endParaRPr lang="en-GB" b="1" spc="200">
              <a:latin typeface="Uni Sans Heavy CAPS"/>
              <a:ea typeface="+mj-ea"/>
              <a:cs typeface="+mj-cs"/>
            </a:endParaRPr>
          </a:p>
        </p:txBody>
      </p:sp>
    </p:spTree>
    <p:extLst>
      <p:ext uri="{BB962C8B-B14F-4D97-AF65-F5344CB8AC3E}">
        <p14:creationId xmlns:p14="http://schemas.microsoft.com/office/powerpoint/2010/main" val="3746403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CD48FD-07B2-6E84-EA83-F57F1C9EC4B3}"/>
              </a:ext>
            </a:extLst>
          </p:cNvPr>
          <p:cNvSpPr/>
          <p:nvPr/>
        </p:nvSpPr>
        <p:spPr>
          <a:xfrm>
            <a:off x="1156535" y="236004"/>
            <a:ext cx="9810973" cy="584775"/>
          </a:xfrm>
          <a:prstGeom prst="rect">
            <a:avLst/>
          </a:prstGeom>
        </p:spPr>
        <p:txBody>
          <a:bodyPr wrap="square" lIns="91440" tIns="45720" rIns="91440" bIns="45720" anchor="t">
            <a:spAutoFit/>
          </a:bodyPr>
          <a:lstStyle/>
          <a:p>
            <a:endParaRPr lang="en-US" sz="3200" b="1">
              <a:latin typeface="Arial Black"/>
            </a:endParaRPr>
          </a:p>
        </p:txBody>
      </p:sp>
      <p:sp>
        <p:nvSpPr>
          <p:cNvPr id="3" name="Rectangle 2">
            <a:extLst>
              <a:ext uri="{FF2B5EF4-FFF2-40B4-BE49-F238E27FC236}">
                <a16:creationId xmlns:a16="http://schemas.microsoft.com/office/drawing/2014/main" id="{11A854A6-1999-6819-480E-BCCC4DC101A5}"/>
              </a:ext>
            </a:extLst>
          </p:cNvPr>
          <p:cNvSpPr/>
          <p:nvPr/>
        </p:nvSpPr>
        <p:spPr>
          <a:xfrm>
            <a:off x="559673" y="55622"/>
            <a:ext cx="10460262" cy="95410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spc="200">
                <a:latin typeface="Uni Sans Heavy CAPS"/>
                <a:ea typeface="+mj-ea"/>
                <a:cs typeface="+mj-cs"/>
              </a:rPr>
              <a:t>INTRODUCING THE CLIMATE CHANGE DATA ECOSYSTEMS (CCDE) APPROACH </a:t>
            </a:r>
            <a:endParaRPr lang="en-GB" sz="2800">
              <a:latin typeface="Uni Sans Heavy CAPS"/>
              <a:ea typeface="+mj-ea"/>
              <a:cs typeface="+mj-cs"/>
            </a:endParaRPr>
          </a:p>
        </p:txBody>
      </p:sp>
      <p:graphicFrame>
        <p:nvGraphicFramePr>
          <p:cNvPr id="6" name="Diagram 5">
            <a:extLst>
              <a:ext uri="{FF2B5EF4-FFF2-40B4-BE49-F238E27FC236}">
                <a16:creationId xmlns:a16="http://schemas.microsoft.com/office/drawing/2014/main" id="{0A74BC78-A658-7C22-B585-C66DC85B7F11}"/>
              </a:ext>
            </a:extLst>
          </p:cNvPr>
          <p:cNvGraphicFramePr/>
          <p:nvPr>
            <p:extLst>
              <p:ext uri="{D42A27DB-BD31-4B8C-83A1-F6EECF244321}">
                <p14:modId xmlns:p14="http://schemas.microsoft.com/office/powerpoint/2010/main" val="2471204350"/>
              </p:ext>
            </p:extLst>
          </p:nvPr>
        </p:nvGraphicFramePr>
        <p:xfrm>
          <a:off x="1981912" y="2115238"/>
          <a:ext cx="8580714" cy="4066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481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B63746E-9F25-117B-7D4F-59D0AED5341A}"/>
              </a:ext>
            </a:extLst>
          </p:cNvPr>
          <p:cNvSpPr/>
          <p:nvPr/>
        </p:nvSpPr>
        <p:spPr>
          <a:xfrm>
            <a:off x="838177" y="3127910"/>
            <a:ext cx="10056246" cy="3047638"/>
          </a:xfrm>
          <a:prstGeom prst="rect">
            <a:avLst/>
          </a:prstGeom>
          <a:solidFill>
            <a:srgbClr val="009B9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Content Placeholder 3">
            <a:extLst>
              <a:ext uri="{FF2B5EF4-FFF2-40B4-BE49-F238E27FC236}">
                <a16:creationId xmlns:a16="http://schemas.microsoft.com/office/drawing/2014/main" id="{6464ED77-4ED5-4584-8E6F-601FC756A314}"/>
              </a:ext>
            </a:extLst>
          </p:cNvPr>
          <p:cNvSpPr>
            <a:spLocks noGrp="1"/>
          </p:cNvSpPr>
          <p:nvPr>
            <p:ph sz="quarter" idx="11"/>
          </p:nvPr>
        </p:nvSpPr>
        <p:spPr>
          <a:xfrm>
            <a:off x="953471" y="3185723"/>
            <a:ext cx="9011560" cy="486554"/>
          </a:xfrm>
        </p:spPr>
        <p:txBody>
          <a:bodyPr/>
          <a:lstStyle/>
          <a:p>
            <a:r>
              <a:rPr lang="en-GB" sz="2400" b="1">
                <a:latin typeface="+mn-lt"/>
                <a:cs typeface="Arial"/>
              </a:rPr>
              <a:t>Project objectives:</a:t>
            </a:r>
          </a:p>
          <a:p>
            <a:endParaRPr lang="en-GB" sz="2400">
              <a:latin typeface="+mn-lt"/>
              <a:cs typeface="Arial"/>
            </a:endParaRPr>
          </a:p>
        </p:txBody>
      </p:sp>
      <p:pic>
        <p:nvPicPr>
          <p:cNvPr id="9" name="Google Shape;123;p15">
            <a:extLst>
              <a:ext uri="{FF2B5EF4-FFF2-40B4-BE49-F238E27FC236}">
                <a16:creationId xmlns:a16="http://schemas.microsoft.com/office/drawing/2014/main" id="{C393CFFF-D852-4421-3405-866203ED275E}"/>
              </a:ext>
            </a:extLst>
          </p:cNvPr>
          <p:cNvPicPr preferRelativeResize="0"/>
          <p:nvPr/>
        </p:nvPicPr>
        <p:blipFill rotWithShape="1">
          <a:blip r:embed="rId2">
            <a:alphaModFix/>
          </a:blip>
          <a:srcRect/>
          <a:stretch/>
        </p:blipFill>
        <p:spPr>
          <a:xfrm>
            <a:off x="10120014" y="1118391"/>
            <a:ext cx="1787902" cy="561397"/>
          </a:xfrm>
          <a:prstGeom prst="rect">
            <a:avLst/>
          </a:prstGeom>
          <a:noFill/>
          <a:ln>
            <a:noFill/>
          </a:ln>
        </p:spPr>
      </p:pic>
      <p:pic>
        <p:nvPicPr>
          <p:cNvPr id="10" name="Google Shape;124;p15">
            <a:extLst>
              <a:ext uri="{FF2B5EF4-FFF2-40B4-BE49-F238E27FC236}">
                <a16:creationId xmlns:a16="http://schemas.microsoft.com/office/drawing/2014/main" id="{A4658D1F-3E75-AC52-C77C-8208B7416061}"/>
              </a:ext>
            </a:extLst>
          </p:cNvPr>
          <p:cNvPicPr preferRelativeResize="0"/>
          <p:nvPr/>
        </p:nvPicPr>
        <p:blipFill rotWithShape="1">
          <a:blip r:embed="rId3">
            <a:alphaModFix/>
          </a:blip>
          <a:srcRect/>
          <a:stretch/>
        </p:blipFill>
        <p:spPr>
          <a:xfrm>
            <a:off x="7741858" y="1143746"/>
            <a:ext cx="2378156" cy="568280"/>
          </a:xfrm>
          <a:prstGeom prst="rect">
            <a:avLst/>
          </a:prstGeom>
          <a:noFill/>
          <a:ln>
            <a:noFill/>
          </a:ln>
        </p:spPr>
      </p:pic>
      <p:sp>
        <p:nvSpPr>
          <p:cNvPr id="12" name="TextBox 11">
            <a:extLst>
              <a:ext uri="{FF2B5EF4-FFF2-40B4-BE49-F238E27FC236}">
                <a16:creationId xmlns:a16="http://schemas.microsoft.com/office/drawing/2014/main" id="{D34C865F-00A2-C022-08C9-7D9E333BFE9F}"/>
              </a:ext>
            </a:extLst>
          </p:cNvPr>
          <p:cNvSpPr txBox="1"/>
          <p:nvPr/>
        </p:nvSpPr>
        <p:spPr>
          <a:xfrm>
            <a:off x="1431921" y="3790083"/>
            <a:ext cx="9073259" cy="2677656"/>
          </a:xfrm>
          <a:prstGeom prst="rect">
            <a:avLst/>
          </a:prstGeom>
          <a:noFill/>
        </p:spPr>
        <p:txBody>
          <a:bodyPr wrap="square">
            <a:spAutoFit/>
          </a:bodyPr>
          <a:lstStyle/>
          <a:p>
            <a:pPr marL="342900" indent="-342900">
              <a:buAutoNum type="arabicPeriod"/>
            </a:pPr>
            <a:r>
              <a:rPr lang="en-GB" sz="2400">
                <a:solidFill>
                  <a:schemeClr val="accent2"/>
                </a:solidFill>
                <a:latin typeface="+mn-lt"/>
                <a:cs typeface="Arial"/>
              </a:rPr>
              <a:t>To </a:t>
            </a:r>
            <a:r>
              <a:rPr lang="en-US" sz="2400">
                <a:solidFill>
                  <a:schemeClr val="accent2"/>
                </a:solidFill>
                <a:latin typeface="+mn-lt"/>
                <a:cs typeface="Arial"/>
              </a:rPr>
              <a:t>assess national climate demand, connect data actors, and build required capacities;</a:t>
            </a:r>
          </a:p>
          <a:p>
            <a:pPr marL="342900" indent="-342900">
              <a:buFontTx/>
              <a:buAutoNum type="arabicPeriod"/>
            </a:pPr>
            <a:r>
              <a:rPr lang="en-US" sz="2400">
                <a:solidFill>
                  <a:schemeClr val="accent2"/>
                </a:solidFill>
                <a:latin typeface="+mn-lt"/>
                <a:cs typeface="Arial"/>
              </a:rPr>
              <a:t>To strengthen inter-agency coordination and develop an action plan to mainstream climate change data into sectoral and local policies;</a:t>
            </a:r>
          </a:p>
          <a:p>
            <a:pPr marL="342900" indent="-342900">
              <a:buFontTx/>
              <a:buAutoNum type="arabicPeriod"/>
            </a:pPr>
            <a:r>
              <a:rPr lang="en-US" sz="2400">
                <a:solidFill>
                  <a:schemeClr val="accent2"/>
                </a:solidFill>
                <a:latin typeface="+mn-lt"/>
                <a:cs typeface="Arial"/>
              </a:rPr>
              <a:t>To create a scalable collaboration model to help other countries leverage data to advance effective climate policy action.</a:t>
            </a:r>
          </a:p>
          <a:p>
            <a:pPr marL="342900" indent="-342900">
              <a:buAutoNum type="arabicPeriod"/>
            </a:pPr>
            <a:endParaRPr lang="en-US" sz="2400">
              <a:solidFill>
                <a:schemeClr val="accent2"/>
              </a:solidFill>
              <a:latin typeface="+mn-lt"/>
              <a:cs typeface="Arial"/>
            </a:endParaRPr>
          </a:p>
        </p:txBody>
      </p:sp>
      <p:sp>
        <p:nvSpPr>
          <p:cNvPr id="3" name="Rectangle 2">
            <a:extLst>
              <a:ext uri="{FF2B5EF4-FFF2-40B4-BE49-F238E27FC236}">
                <a16:creationId xmlns:a16="http://schemas.microsoft.com/office/drawing/2014/main" id="{F0A781F6-7D59-8879-20A9-82322AB691FA}"/>
              </a:ext>
            </a:extLst>
          </p:cNvPr>
          <p:cNvSpPr/>
          <p:nvPr/>
        </p:nvSpPr>
        <p:spPr>
          <a:xfrm>
            <a:off x="723287" y="100138"/>
            <a:ext cx="9781893" cy="1107996"/>
          </a:xfrm>
          <a:prstGeom prst="rect">
            <a:avLst/>
          </a:prstGeom>
        </p:spPr>
        <p:txBody>
          <a:bodyPr wrap="square" lIns="91440" tIns="45720" rIns="91440" bIns="45720" anchor="t">
            <a:spAutoFit/>
          </a:bodyPr>
          <a:lstStyle/>
          <a:p>
            <a:r>
              <a:rPr lang="en-GB" sz="2800" b="1" spc="200">
                <a:latin typeface="Uni Sans Heavy CAPS"/>
                <a:ea typeface="+mj-ea"/>
                <a:cs typeface="+mj-cs"/>
              </a:rPr>
              <a:t>APPLYING THE CCDE APPROACH TO COUNTRY CONTEXT </a:t>
            </a:r>
            <a:r>
              <a:rPr lang="en-GB" sz="2000" i="1" spc="200">
                <a:latin typeface="Uni Sans Heavy CAPS"/>
                <a:ea typeface="+mj-ea"/>
                <a:cs typeface="+mj-cs"/>
              </a:rPr>
              <a:t>with support of Hewlett Foundation </a:t>
            </a:r>
            <a:endParaRPr lang="fr-FR" sz="2000" i="1" spc="200">
              <a:latin typeface="Uni Sans Heavy CAPS"/>
              <a:ea typeface="+mj-ea"/>
              <a:cs typeface="+mj-cs"/>
            </a:endParaRPr>
          </a:p>
          <a:p>
            <a:endParaRPr lang="en-GB" b="1" spc="200">
              <a:latin typeface="Uni Sans Heavy CAPS"/>
              <a:ea typeface="+mj-ea"/>
              <a:cs typeface="+mj-cs"/>
            </a:endParaRPr>
          </a:p>
        </p:txBody>
      </p:sp>
      <p:sp>
        <p:nvSpPr>
          <p:cNvPr id="6" name="Content Placeholder 5">
            <a:extLst>
              <a:ext uri="{FF2B5EF4-FFF2-40B4-BE49-F238E27FC236}">
                <a16:creationId xmlns:a16="http://schemas.microsoft.com/office/drawing/2014/main" id="{FBBE5034-7F32-ADF4-D5C7-8529F44E4074}"/>
              </a:ext>
            </a:extLst>
          </p:cNvPr>
          <p:cNvSpPr>
            <a:spLocks noGrp="1"/>
          </p:cNvSpPr>
          <p:nvPr>
            <p:ph sz="quarter" idx="10"/>
          </p:nvPr>
        </p:nvSpPr>
        <p:spPr>
          <a:xfrm>
            <a:off x="953471" y="2049996"/>
            <a:ext cx="10081120" cy="960108"/>
          </a:xfrm>
        </p:spPr>
        <p:txBody>
          <a:bodyPr lIns="91440" tIns="45720" rIns="91440" bIns="45720" anchor="t"/>
          <a:lstStyle/>
          <a:p>
            <a:r>
              <a:rPr lang="en-GB" sz="2100">
                <a:latin typeface="Verdana"/>
                <a:ea typeface="Verdana"/>
              </a:rPr>
              <a:t>Senegal case study jointly done with Open Data Watch and </a:t>
            </a:r>
            <a:r>
              <a:rPr lang="en-GB" sz="2100" err="1">
                <a:latin typeface="Verdana"/>
                <a:ea typeface="Verdana"/>
              </a:rPr>
              <a:t>Center</a:t>
            </a:r>
            <a:r>
              <a:rPr lang="en-GB" sz="2100">
                <a:latin typeface="Verdana"/>
                <a:ea typeface="Verdana"/>
              </a:rPr>
              <a:t> for Open Data Enterprise </a:t>
            </a:r>
            <a:endParaRPr lang="en-GB"/>
          </a:p>
        </p:txBody>
      </p:sp>
    </p:spTree>
    <p:extLst>
      <p:ext uri="{BB962C8B-B14F-4D97-AF65-F5344CB8AC3E}">
        <p14:creationId xmlns:p14="http://schemas.microsoft.com/office/powerpoint/2010/main" val="24692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622942" y="1781858"/>
            <a:ext cx="4892298" cy="3996432"/>
          </a:xfrm>
          <a:prstGeom prst="ellipse">
            <a:avLst/>
          </a:prstGeom>
          <a:blipFill dpi="0"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a:blip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Oval 8">
            <a:extLst>
              <a:ext uri="{FF2B5EF4-FFF2-40B4-BE49-F238E27FC236}">
                <a16:creationId xmlns:a16="http://schemas.microsoft.com/office/drawing/2014/main" id="{DD204973-225C-9E74-8260-11F6C6AF523F}"/>
              </a:ext>
            </a:extLst>
          </p:cNvPr>
          <p:cNvSpPr/>
          <p:nvPr/>
        </p:nvSpPr>
        <p:spPr>
          <a:xfrm>
            <a:off x="554048" y="1341413"/>
            <a:ext cx="5753762" cy="4877322"/>
          </a:xfrm>
          <a:prstGeom prst="callout2">
            <a:avLst>
              <a:gd name="adj1" fmla="val 1845"/>
              <a:gd name="adj2" fmla="val 42864"/>
              <a:gd name="adj3" fmla="val 2127"/>
              <a:gd name="adj4" fmla="val 102643"/>
              <a:gd name="adj5" fmla="val 59613"/>
              <a:gd name="adj6" fmla="val 129262"/>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nSpc>
                <a:spcPct val="200000"/>
              </a:lnSpc>
            </a:pPr>
            <a:r>
              <a:rPr lang="en-GB" sz="2400" i="1">
                <a:solidFill>
                  <a:srgbClr val="009B9D"/>
                </a:solidFill>
                <a:ea typeface="Verdana"/>
                <a:cs typeface="Verdana"/>
              </a:rPr>
              <a:t>Current situation</a:t>
            </a:r>
            <a:endParaRPr lang="en-GB" sz="2400" b="1">
              <a:solidFill>
                <a:srgbClr val="656565"/>
              </a:solidFill>
              <a:ea typeface="Verdana"/>
              <a:cs typeface="Verdana"/>
            </a:endParaRPr>
          </a:p>
          <a:p>
            <a:pPr marL="285750" indent="-285750">
              <a:buFont typeface="Arial" panose="020B0604020202020204" pitchFamily="34" charset="0"/>
              <a:buChar char="•"/>
            </a:pPr>
            <a:r>
              <a:rPr lang="en-US" sz="2400">
                <a:solidFill>
                  <a:srgbClr val="656565"/>
                </a:solidFill>
                <a:ea typeface="Verdana"/>
                <a:cs typeface="Verdana"/>
              </a:rPr>
              <a:t>National Sustainable Development Plan - sectorial focus on climate change</a:t>
            </a:r>
            <a:r>
              <a:rPr lang="en-GB" sz="2400">
                <a:solidFill>
                  <a:srgbClr val="656565"/>
                </a:solidFill>
                <a:ea typeface="Verdana"/>
                <a:cs typeface="Verdana"/>
              </a:rPr>
              <a:t> </a:t>
            </a:r>
          </a:p>
          <a:p>
            <a:pPr marL="285750" indent="-285750">
              <a:buFont typeface="Arial" panose="020B0604020202020204" pitchFamily="34" charset="0"/>
              <a:buChar char="•"/>
            </a:pPr>
            <a:r>
              <a:rPr lang="en-GB" sz="2400">
                <a:solidFill>
                  <a:srgbClr val="656565"/>
                </a:solidFill>
                <a:ea typeface="Verdana"/>
                <a:cs typeface="Verdana"/>
              </a:rPr>
              <a:t>Lack of priority climate indicators</a:t>
            </a:r>
          </a:p>
          <a:p>
            <a:endParaRPr lang="en-GB" sz="2400">
              <a:solidFill>
                <a:srgbClr val="656565"/>
              </a:solidFill>
              <a:ea typeface="Verdana"/>
              <a:cs typeface="Verdana"/>
            </a:endParaRPr>
          </a:p>
          <a:p>
            <a:endParaRPr lang="en-GB" sz="2400">
              <a:solidFill>
                <a:srgbClr val="656565"/>
              </a:solidFill>
              <a:ea typeface="Verdana"/>
              <a:cs typeface="Verdana"/>
            </a:endParaRPr>
          </a:p>
          <a:p>
            <a:pPr>
              <a:lnSpc>
                <a:spcPct val="200000"/>
              </a:lnSpc>
            </a:pPr>
            <a:r>
              <a:rPr lang="en-GB" sz="2400" i="1">
                <a:solidFill>
                  <a:schemeClr val="tx1"/>
                </a:solidFill>
                <a:ea typeface="Verdana"/>
                <a:cs typeface="Verdana"/>
              </a:rPr>
              <a:t>Activities </a:t>
            </a:r>
            <a:endParaRPr lang="en-GB" sz="2400">
              <a:solidFill>
                <a:srgbClr val="656565"/>
              </a:solidFill>
              <a:ea typeface="Verdana"/>
              <a:cs typeface="Verdana"/>
            </a:endParaRPr>
          </a:p>
          <a:p>
            <a:pPr marL="285750" indent="-285750">
              <a:buFont typeface="Arial" panose="020B0604020202020204" pitchFamily="34" charset="0"/>
              <a:buChar char="•"/>
            </a:pPr>
            <a:r>
              <a:rPr lang="en-GB" sz="2400">
                <a:solidFill>
                  <a:srgbClr val="656565"/>
                </a:solidFill>
                <a:ea typeface="Verdana"/>
                <a:cs typeface="Verdana"/>
              </a:rPr>
              <a:t>Identify core set of priority indicators </a:t>
            </a:r>
          </a:p>
          <a:p>
            <a:pPr marL="285750" indent="-285750">
              <a:buFont typeface="Arial" panose="020B0604020202020204" pitchFamily="34" charset="0"/>
              <a:buChar char="•"/>
            </a:pPr>
            <a:r>
              <a:rPr lang="en-GB" sz="2400">
                <a:solidFill>
                  <a:srgbClr val="656565"/>
                </a:solidFill>
                <a:ea typeface="Verdana"/>
                <a:cs typeface="Verdana"/>
              </a:rPr>
              <a:t>Mapping exercise</a:t>
            </a:r>
          </a:p>
          <a:p>
            <a:pPr marL="285750" indent="-285750">
              <a:buFont typeface="Arial" panose="020B0604020202020204" pitchFamily="34" charset="0"/>
              <a:buChar char="•"/>
            </a:pPr>
            <a:r>
              <a:rPr lang="en-GB" sz="2400">
                <a:solidFill>
                  <a:srgbClr val="656565"/>
                </a:solidFill>
                <a:ea typeface="Verdana"/>
                <a:cs typeface="Verdana"/>
              </a:rPr>
              <a:t>Identify how to enhance capacities</a:t>
            </a:r>
          </a:p>
          <a:p>
            <a:pPr marL="285750" indent="-285750">
              <a:buFont typeface="Arial" panose="020B0604020202020204" pitchFamily="34" charset="0"/>
              <a:buChar char="•"/>
            </a:pPr>
            <a:r>
              <a:rPr lang="en-GB" sz="2400">
                <a:solidFill>
                  <a:srgbClr val="656565"/>
                </a:solidFill>
                <a:ea typeface="Verdana"/>
                <a:cs typeface="Verdana"/>
              </a:rPr>
              <a:t>Develop an action plan to mainstream climate change into national development plans</a:t>
            </a:r>
          </a:p>
        </p:txBody>
      </p:sp>
      <p:sp>
        <p:nvSpPr>
          <p:cNvPr id="17" name="Arrow: Down 12">
            <a:extLst>
              <a:ext uri="{FF2B5EF4-FFF2-40B4-BE49-F238E27FC236}">
                <a16:creationId xmlns:a16="http://schemas.microsoft.com/office/drawing/2014/main" id="{FC54A68E-E0AE-FA18-F4D2-01844D6B19F6}"/>
              </a:ext>
            </a:extLst>
          </p:cNvPr>
          <p:cNvSpPr/>
          <p:nvPr/>
        </p:nvSpPr>
        <p:spPr>
          <a:xfrm>
            <a:off x="1675016" y="3198183"/>
            <a:ext cx="1755913" cy="461634"/>
          </a:xfrm>
          <a:prstGeom prst="downArrow">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9976C12F-D7CB-7E68-2C21-95C41F57DB31}"/>
              </a:ext>
            </a:extLst>
          </p:cNvPr>
          <p:cNvSpPr/>
          <p:nvPr/>
        </p:nvSpPr>
        <p:spPr>
          <a:xfrm>
            <a:off x="723287" y="292567"/>
            <a:ext cx="9781893" cy="523220"/>
          </a:xfrm>
          <a:prstGeom prst="rect">
            <a:avLst/>
          </a:prstGeom>
        </p:spPr>
        <p:txBody>
          <a:bodyPr wrap="square" lIns="91440" tIns="45720" rIns="91440" bIns="45720" anchor="t">
            <a:spAutoFit/>
          </a:bodyPr>
          <a:lstStyle/>
          <a:p>
            <a:r>
              <a:rPr lang="fr-FR" sz="2800" b="1" spc="200">
                <a:latin typeface="Uni Sans Heavy CAPS"/>
                <a:ea typeface="+mj-ea"/>
                <a:cs typeface="+mj-cs"/>
              </a:rPr>
              <a:t>INITIAL INSIGHTS GRENADA</a:t>
            </a:r>
            <a:endParaRPr lang="en-US" sz="2800" b="1" spc="200">
              <a:latin typeface="Uni Sans Heavy CAPS"/>
              <a:ea typeface="+mj-ea"/>
              <a:cs typeface="+mj-cs"/>
            </a:endParaRPr>
          </a:p>
        </p:txBody>
      </p:sp>
    </p:spTree>
    <p:extLst>
      <p:ext uri="{BB962C8B-B14F-4D97-AF65-F5344CB8AC3E}">
        <p14:creationId xmlns:p14="http://schemas.microsoft.com/office/powerpoint/2010/main" val="259156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4D1D3D-C3F7-7B2C-5589-4ABF157DD78F}"/>
              </a:ext>
            </a:extLst>
          </p:cNvPr>
          <p:cNvSpPr/>
          <p:nvPr/>
        </p:nvSpPr>
        <p:spPr>
          <a:xfrm>
            <a:off x="342159" y="1918621"/>
            <a:ext cx="4565185" cy="3965982"/>
          </a:xfrm>
          <a:prstGeom prst="rect">
            <a:avLst/>
          </a:prstGeom>
          <a:solidFill>
            <a:srgbClr val="009B9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text, application&#10;&#10;Description automatically generated">
            <a:extLst>
              <a:ext uri="{FF2B5EF4-FFF2-40B4-BE49-F238E27FC236}">
                <a16:creationId xmlns:a16="http://schemas.microsoft.com/office/drawing/2014/main" id="{C5DD3A37-330D-D987-8A23-E11AA38121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0967" y="1265761"/>
            <a:ext cx="7006022" cy="5107021"/>
          </a:xfrm>
          <a:prstGeom prst="rect">
            <a:avLst/>
          </a:prstGeom>
        </p:spPr>
      </p:pic>
      <p:sp>
        <p:nvSpPr>
          <p:cNvPr id="2" name="TextBox 1">
            <a:extLst>
              <a:ext uri="{FF2B5EF4-FFF2-40B4-BE49-F238E27FC236}">
                <a16:creationId xmlns:a16="http://schemas.microsoft.com/office/drawing/2014/main" id="{3E8CB6DE-1D2F-F27E-6D0B-3A4C3AA2B198}"/>
              </a:ext>
            </a:extLst>
          </p:cNvPr>
          <p:cNvSpPr txBox="1"/>
          <p:nvPr/>
        </p:nvSpPr>
        <p:spPr>
          <a:xfrm>
            <a:off x="395783" y="2029556"/>
            <a:ext cx="456518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rgbClr val="656565"/>
                </a:solidFill>
                <a:ea typeface="+mn-lt"/>
                <a:cs typeface="+mn-lt"/>
              </a:rPr>
              <a:t>Lesson 1: </a:t>
            </a:r>
            <a:r>
              <a:rPr lang="en-US" sz="2400" b="1">
                <a:solidFill>
                  <a:srgbClr val="009B9D"/>
                </a:solidFill>
                <a:ea typeface="+mn-lt"/>
                <a:cs typeface="+mn-lt"/>
              </a:rPr>
              <a:t> </a:t>
            </a:r>
            <a:r>
              <a:rPr lang="en-GB" sz="2400">
                <a:solidFill>
                  <a:srgbClr val="656565"/>
                </a:solidFill>
                <a:ea typeface="+mn-lt"/>
                <a:cs typeface="+mn-lt"/>
              </a:rPr>
              <a:t>Engagement and collaboration with local data actors are key to mobilise an effective CCDE</a:t>
            </a:r>
          </a:p>
          <a:p>
            <a:endParaRPr lang="en-GB" sz="2400">
              <a:solidFill>
                <a:srgbClr val="656565"/>
              </a:solidFill>
              <a:ea typeface="+mn-lt"/>
              <a:cs typeface="Calibri" panose="020F0502020204030204"/>
            </a:endParaRPr>
          </a:p>
          <a:p>
            <a:r>
              <a:rPr lang="en-GB" sz="2400">
                <a:solidFill>
                  <a:srgbClr val="656565"/>
                </a:solidFill>
                <a:cs typeface="Calibri" panose="020F0502020204030204"/>
              </a:rPr>
              <a:t>Yet,</a:t>
            </a:r>
          </a:p>
          <a:p>
            <a:endParaRPr lang="en-GB" sz="2400">
              <a:solidFill>
                <a:srgbClr val="656565"/>
              </a:solidFill>
              <a:cs typeface="Calibri" panose="020F0502020204030204"/>
            </a:endParaRPr>
          </a:p>
          <a:p>
            <a:r>
              <a:rPr lang="en-GB" sz="2400" b="1">
                <a:solidFill>
                  <a:srgbClr val="656565"/>
                </a:solidFill>
                <a:cs typeface="Calibri" panose="020F0502020204030204"/>
              </a:rPr>
              <a:t>Lesson 2: </a:t>
            </a:r>
            <a:r>
              <a:rPr lang="en-GB" sz="2400">
                <a:solidFill>
                  <a:srgbClr val="656565"/>
                </a:solidFill>
                <a:cs typeface="Calibri" panose="020F0502020204030204"/>
              </a:rPr>
              <a:t>Mapping actors beyond the national statistical system is a major challenge</a:t>
            </a:r>
            <a:endParaRPr lang="en-GB" sz="2400">
              <a:cs typeface="Calibri"/>
            </a:endParaRPr>
          </a:p>
          <a:p>
            <a:endParaRPr lang="en-GB" sz="2400">
              <a:solidFill>
                <a:srgbClr val="656565"/>
              </a:solidFill>
              <a:ea typeface="Verdana"/>
              <a:cs typeface="Calibri" panose="020F0502020204030204"/>
            </a:endParaRPr>
          </a:p>
          <a:p>
            <a:endParaRPr lang="en-GB" sz="2400" b="1">
              <a:solidFill>
                <a:srgbClr val="656565"/>
              </a:solidFill>
              <a:ea typeface="Verdana"/>
              <a:cs typeface="Calibri" panose="020F0502020204030204"/>
            </a:endParaRPr>
          </a:p>
        </p:txBody>
      </p:sp>
      <p:sp>
        <p:nvSpPr>
          <p:cNvPr id="5" name="AutoShape 2">
            <a:extLst>
              <a:ext uri="{FF2B5EF4-FFF2-40B4-BE49-F238E27FC236}">
                <a16:creationId xmlns:a16="http://schemas.microsoft.com/office/drawing/2014/main" id="{319B985A-FDCC-7DBA-0490-433A62AA2E7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A047650-AEA4-BE79-414B-C58B70204A38}"/>
              </a:ext>
            </a:extLst>
          </p:cNvPr>
          <p:cNvSpPr txBox="1"/>
          <p:nvPr/>
        </p:nvSpPr>
        <p:spPr>
          <a:xfrm>
            <a:off x="5509921" y="5767180"/>
            <a:ext cx="6094520" cy="461665"/>
          </a:xfrm>
          <a:prstGeom prst="rect">
            <a:avLst/>
          </a:prstGeom>
          <a:noFill/>
        </p:spPr>
        <p:txBody>
          <a:bodyPr wrap="square" lIns="91440" tIns="45720" rIns="91440" bIns="45720" anchor="t">
            <a:spAutoFit/>
          </a:bodyPr>
          <a:lstStyle/>
          <a:p>
            <a:r>
              <a:rPr lang="en-GB" sz="1200" b="1">
                <a:solidFill>
                  <a:srgbClr val="656565"/>
                </a:solidFill>
                <a:cs typeface="Calibri" panose="020F0502020204030204"/>
              </a:rPr>
              <a:t>Results feedback survey from participants at the PARIS21 CCDE Workshop in Grenada, March 2023</a:t>
            </a:r>
            <a:endParaRPr lang="en-US" sz="1200" b="1">
              <a:cs typeface="Calibri" panose="020F0502020204030204"/>
            </a:endParaRPr>
          </a:p>
        </p:txBody>
      </p:sp>
      <p:sp>
        <p:nvSpPr>
          <p:cNvPr id="11" name="Rectangle: Rounded Corners 10">
            <a:extLst>
              <a:ext uri="{FF2B5EF4-FFF2-40B4-BE49-F238E27FC236}">
                <a16:creationId xmlns:a16="http://schemas.microsoft.com/office/drawing/2014/main" id="{92C1FD61-F8E5-4555-6523-438BFFFA99A8}"/>
              </a:ext>
            </a:extLst>
          </p:cNvPr>
          <p:cNvSpPr/>
          <p:nvPr/>
        </p:nvSpPr>
        <p:spPr>
          <a:xfrm>
            <a:off x="5314039" y="2965142"/>
            <a:ext cx="6329779" cy="790112"/>
          </a:xfrm>
          <a:prstGeom prst="roundRect">
            <a:avLst/>
          </a:prstGeom>
          <a:noFill/>
          <a:ln w="28575">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AA5FCF4-9065-D2E5-2B2C-1135585B580C}"/>
              </a:ext>
            </a:extLst>
          </p:cNvPr>
          <p:cNvSpPr/>
          <p:nvPr/>
        </p:nvSpPr>
        <p:spPr>
          <a:xfrm>
            <a:off x="618974" y="71870"/>
            <a:ext cx="9781893" cy="1107996"/>
          </a:xfrm>
          <a:prstGeom prst="rect">
            <a:avLst/>
          </a:prstGeom>
        </p:spPr>
        <p:txBody>
          <a:bodyPr wrap="square" lIns="91440" tIns="45720" rIns="91440" bIns="45720" anchor="t">
            <a:spAutoFit/>
          </a:bodyPr>
          <a:lstStyle/>
          <a:p>
            <a:r>
              <a:rPr lang="en-GB" sz="2800" b="1" spc="200">
                <a:latin typeface="Uni Sans Heavy CAPS"/>
                <a:ea typeface="+mj-ea"/>
                <a:cs typeface="+mj-cs"/>
              </a:rPr>
              <a:t>APPLYING THE CCDE APPROACH TO COUNTRY CONTEXT: </a:t>
            </a:r>
            <a:r>
              <a:rPr lang="fr-FR" sz="2000" i="1" spc="200">
                <a:latin typeface="Uni Sans Heavy CAPS"/>
                <a:ea typeface="+mj-ea"/>
                <a:cs typeface="+mj-cs"/>
              </a:rPr>
              <a:t>First </a:t>
            </a:r>
            <a:r>
              <a:rPr lang="fr-FR" sz="2000" i="1" spc="200" err="1">
                <a:latin typeface="Uni Sans Heavy CAPS"/>
                <a:ea typeface="+mj-ea"/>
                <a:cs typeface="+mj-cs"/>
              </a:rPr>
              <a:t>lessons</a:t>
            </a:r>
            <a:r>
              <a:rPr lang="fr-FR" sz="2000" i="1" spc="200">
                <a:latin typeface="Uni Sans Heavy CAPS"/>
                <a:ea typeface="+mj-ea"/>
                <a:cs typeface="+mj-cs"/>
              </a:rPr>
              <a:t> </a:t>
            </a:r>
            <a:r>
              <a:rPr lang="fr-FR" sz="2000" i="1" spc="200" err="1">
                <a:latin typeface="Uni Sans Heavy CAPS"/>
                <a:ea typeface="+mj-ea"/>
                <a:cs typeface="+mj-cs"/>
              </a:rPr>
              <a:t>learned</a:t>
            </a:r>
            <a:r>
              <a:rPr lang="fr-FR" sz="2000" i="1" spc="200">
                <a:latin typeface="Uni Sans Heavy CAPS"/>
                <a:ea typeface="+mj-ea"/>
                <a:cs typeface="+mj-cs"/>
              </a:rPr>
              <a:t>- Grenada pilot</a:t>
            </a:r>
            <a:endParaRPr lang="en-US" sz="2000" i="1" spc="200">
              <a:latin typeface="Uni Sans Heavy CAPS"/>
              <a:ea typeface="+mj-ea"/>
              <a:cs typeface="+mj-cs"/>
            </a:endParaRPr>
          </a:p>
          <a:p>
            <a:endParaRPr lang="en-GB" b="1" spc="200">
              <a:latin typeface="Uni Sans Heavy CAPS"/>
              <a:ea typeface="+mj-ea"/>
              <a:cs typeface="+mj-cs"/>
            </a:endParaRPr>
          </a:p>
        </p:txBody>
      </p:sp>
    </p:spTree>
    <p:extLst>
      <p:ext uri="{BB962C8B-B14F-4D97-AF65-F5344CB8AC3E}">
        <p14:creationId xmlns:p14="http://schemas.microsoft.com/office/powerpoint/2010/main" val="4098720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0B02FE-0B18-446E-942A-C3DC4DE9B512}"/>
              </a:ext>
            </a:extLst>
          </p:cNvPr>
          <p:cNvSpPr/>
          <p:nvPr/>
        </p:nvSpPr>
        <p:spPr>
          <a:xfrm>
            <a:off x="6027044" y="3887655"/>
            <a:ext cx="4813299" cy="1742522"/>
          </a:xfrm>
          <a:prstGeom prst="rect">
            <a:avLst/>
          </a:prstGeom>
          <a:solidFill>
            <a:srgbClr val="009B9D">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5EA01A-F202-D2DD-B65F-8B4C6093F9DF}"/>
              </a:ext>
            </a:extLst>
          </p:cNvPr>
          <p:cNvSpPr/>
          <p:nvPr/>
        </p:nvSpPr>
        <p:spPr>
          <a:xfrm>
            <a:off x="782263" y="3887655"/>
            <a:ext cx="4813299" cy="1742523"/>
          </a:xfrm>
          <a:prstGeom prst="rect">
            <a:avLst/>
          </a:prstGeom>
          <a:solidFill>
            <a:srgbClr val="009B9D">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FB27374-F085-D127-ECAD-854C3F3534EF}"/>
              </a:ext>
            </a:extLst>
          </p:cNvPr>
          <p:cNvSpPr/>
          <p:nvPr/>
        </p:nvSpPr>
        <p:spPr>
          <a:xfrm>
            <a:off x="6027044" y="1885160"/>
            <a:ext cx="4813299" cy="1742522"/>
          </a:xfrm>
          <a:prstGeom prst="rect">
            <a:avLst/>
          </a:prstGeom>
          <a:solidFill>
            <a:srgbClr val="009B9D">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54CDD37-9260-D711-FDB3-6E84150877D9}"/>
              </a:ext>
            </a:extLst>
          </p:cNvPr>
          <p:cNvSpPr/>
          <p:nvPr/>
        </p:nvSpPr>
        <p:spPr>
          <a:xfrm>
            <a:off x="768976" y="1885160"/>
            <a:ext cx="4813299" cy="1742522"/>
          </a:xfrm>
          <a:prstGeom prst="rect">
            <a:avLst/>
          </a:prstGeom>
          <a:solidFill>
            <a:srgbClr val="009B9D">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C0794BE0-AF9D-DFD4-AADA-68980BABD6D8}"/>
              </a:ext>
            </a:extLst>
          </p:cNvPr>
          <p:cNvSpPr/>
          <p:nvPr/>
        </p:nvSpPr>
        <p:spPr>
          <a:xfrm>
            <a:off x="779258" y="330246"/>
            <a:ext cx="9757703" cy="523220"/>
          </a:xfrm>
          <a:prstGeom prst="rect">
            <a:avLst/>
          </a:prstGeom>
        </p:spPr>
        <p:txBody>
          <a:bodyPr wrap="square" lIns="91440" tIns="45720" rIns="91440" bIns="45720" anchor="t">
            <a:spAutoFit/>
          </a:bodyPr>
          <a:lstStyle/>
          <a:p>
            <a:r>
              <a:rPr lang="en-US" sz="2800" b="1" spc="200">
                <a:latin typeface="Uni Sans Heavy CAPS"/>
                <a:ea typeface="+mj-ea"/>
                <a:cs typeface="+mj-cs"/>
              </a:rPr>
              <a:t>NEXT STEPS: HIGHLIGHTS AND UP-COMING WORK</a:t>
            </a:r>
            <a:endParaRPr lang="en-US" sz="2800" b="1" spc="200">
              <a:latin typeface="Uni Sans Heavy CAPS" panose="00000500000000000000" pitchFamily="50" charset="0"/>
              <a:ea typeface="+mj-ea"/>
              <a:cs typeface="+mj-cs"/>
            </a:endParaRPr>
          </a:p>
        </p:txBody>
      </p:sp>
      <p:sp>
        <p:nvSpPr>
          <p:cNvPr id="7" name="CuadroTexto 6">
            <a:extLst>
              <a:ext uri="{FF2B5EF4-FFF2-40B4-BE49-F238E27FC236}">
                <a16:creationId xmlns:a16="http://schemas.microsoft.com/office/drawing/2014/main" id="{3F15947D-DBD9-10E0-4733-855F1D262696}"/>
              </a:ext>
            </a:extLst>
          </p:cNvPr>
          <p:cNvSpPr txBox="1"/>
          <p:nvPr/>
        </p:nvSpPr>
        <p:spPr>
          <a:xfrm>
            <a:off x="2469570" y="2085861"/>
            <a:ext cx="2897065" cy="1107996"/>
          </a:xfrm>
          <a:prstGeom prst="rect">
            <a:avLst/>
          </a:prstGeom>
          <a:noFill/>
        </p:spPr>
        <p:txBody>
          <a:bodyPr wrap="square" lIns="91440" tIns="45720" rIns="91440" bIns="45720" rtlCol="0" anchor="t">
            <a:spAutoFit/>
          </a:bodyPr>
          <a:lstStyle/>
          <a:p>
            <a:r>
              <a:rPr lang="en-GB" sz="2200" b="1">
                <a:solidFill>
                  <a:schemeClr val="accent2"/>
                </a:solidFill>
                <a:cs typeface="Segoe UI"/>
              </a:rPr>
              <a:t>Developing a toolbox for mobilising national CCDEs </a:t>
            </a:r>
            <a:endParaRPr lang="en-US" sz="2200" b="1">
              <a:solidFill>
                <a:schemeClr val="accent2"/>
              </a:solidFill>
              <a:cs typeface="Segoe UI"/>
            </a:endParaRPr>
          </a:p>
        </p:txBody>
      </p:sp>
      <p:sp>
        <p:nvSpPr>
          <p:cNvPr id="8" name="CuadroTexto 7">
            <a:extLst>
              <a:ext uri="{FF2B5EF4-FFF2-40B4-BE49-F238E27FC236}">
                <a16:creationId xmlns:a16="http://schemas.microsoft.com/office/drawing/2014/main" id="{1E0FF51C-701A-4FF4-8AD8-D968E69B0EC9}"/>
              </a:ext>
            </a:extLst>
          </p:cNvPr>
          <p:cNvSpPr txBox="1"/>
          <p:nvPr/>
        </p:nvSpPr>
        <p:spPr>
          <a:xfrm>
            <a:off x="2518454" y="4211260"/>
            <a:ext cx="2897065" cy="1785104"/>
          </a:xfrm>
          <a:prstGeom prst="rect">
            <a:avLst/>
          </a:prstGeom>
          <a:noFill/>
        </p:spPr>
        <p:txBody>
          <a:bodyPr wrap="square" rtlCol="0">
            <a:spAutoFit/>
          </a:bodyPr>
          <a:lstStyle/>
          <a:p>
            <a:r>
              <a:rPr lang="en-GB" sz="2200" b="1">
                <a:solidFill>
                  <a:schemeClr val="accent2"/>
                </a:solidFill>
                <a:cs typeface="Segoe UI"/>
              </a:rPr>
              <a:t>Piloting &amp; showcasing country cases – Senegal, Grenada, Belize, etc. </a:t>
            </a:r>
          </a:p>
          <a:p>
            <a:endParaRPr lang="es-MX" sz="2200">
              <a:solidFill>
                <a:schemeClr val="accent2"/>
              </a:solidFill>
            </a:endParaRPr>
          </a:p>
        </p:txBody>
      </p:sp>
      <p:sp>
        <p:nvSpPr>
          <p:cNvPr id="9" name="CuadroTexto 8">
            <a:extLst>
              <a:ext uri="{FF2B5EF4-FFF2-40B4-BE49-F238E27FC236}">
                <a16:creationId xmlns:a16="http://schemas.microsoft.com/office/drawing/2014/main" id="{8BCAFC1B-6D6D-4B14-46DA-0109C3B0A454}"/>
              </a:ext>
            </a:extLst>
          </p:cNvPr>
          <p:cNvSpPr txBox="1"/>
          <p:nvPr/>
        </p:nvSpPr>
        <p:spPr>
          <a:xfrm>
            <a:off x="7815907" y="4075478"/>
            <a:ext cx="3024436" cy="1785104"/>
          </a:xfrm>
          <a:prstGeom prst="rect">
            <a:avLst/>
          </a:prstGeom>
          <a:noFill/>
        </p:spPr>
        <p:txBody>
          <a:bodyPr wrap="square" rtlCol="0">
            <a:spAutoFit/>
          </a:bodyPr>
          <a:lstStyle/>
          <a:p>
            <a:r>
              <a:rPr lang="en-GB" sz="2200" b="1">
                <a:solidFill>
                  <a:schemeClr val="accent2"/>
                </a:solidFill>
                <a:cs typeface="Segoe UI"/>
              </a:rPr>
              <a:t>Building scalability with a focus on inclusiveness and adaptability dimensions</a:t>
            </a:r>
          </a:p>
          <a:p>
            <a:endParaRPr lang="es-MX" sz="2200">
              <a:solidFill>
                <a:schemeClr val="accent2"/>
              </a:solidFill>
            </a:endParaRPr>
          </a:p>
        </p:txBody>
      </p:sp>
      <p:sp>
        <p:nvSpPr>
          <p:cNvPr id="16" name="CuadroTexto 8">
            <a:extLst>
              <a:ext uri="{FF2B5EF4-FFF2-40B4-BE49-F238E27FC236}">
                <a16:creationId xmlns:a16="http://schemas.microsoft.com/office/drawing/2014/main" id="{8EE3EB42-37C3-FC55-54F1-EA37F32F6C48}"/>
              </a:ext>
            </a:extLst>
          </p:cNvPr>
          <p:cNvSpPr txBox="1"/>
          <p:nvPr/>
        </p:nvSpPr>
        <p:spPr>
          <a:xfrm>
            <a:off x="7758831" y="2173596"/>
            <a:ext cx="2516065" cy="1785104"/>
          </a:xfrm>
          <a:prstGeom prst="rect">
            <a:avLst/>
          </a:prstGeom>
          <a:noFill/>
        </p:spPr>
        <p:txBody>
          <a:bodyPr wrap="square" rtlCol="0">
            <a:spAutoFit/>
          </a:bodyPr>
          <a:lstStyle/>
          <a:p>
            <a:r>
              <a:rPr lang="en-GB" sz="2200" b="1">
                <a:solidFill>
                  <a:schemeClr val="accent2"/>
                </a:solidFill>
                <a:cs typeface="Segoe UI"/>
              </a:rPr>
              <a:t>Integrating  lessons learned &amp; promoting peer review</a:t>
            </a:r>
          </a:p>
          <a:p>
            <a:endParaRPr lang="es-MX" sz="2200">
              <a:solidFill>
                <a:schemeClr val="accent2"/>
              </a:solidFill>
            </a:endParaRPr>
          </a:p>
        </p:txBody>
      </p:sp>
      <p:pic>
        <p:nvPicPr>
          <p:cNvPr id="18" name="Graphic 17" descr="Business Growth with solid fill">
            <a:extLst>
              <a:ext uri="{FF2B5EF4-FFF2-40B4-BE49-F238E27FC236}">
                <a16:creationId xmlns:a16="http://schemas.microsoft.com/office/drawing/2014/main" id="{EB069851-5D6B-794E-7017-A1BB6B909E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1324" y="4075478"/>
            <a:ext cx="1349800" cy="1349800"/>
          </a:xfrm>
          <a:prstGeom prst="rect">
            <a:avLst/>
          </a:prstGeom>
        </p:spPr>
      </p:pic>
      <p:pic>
        <p:nvPicPr>
          <p:cNvPr id="21" name="Graphic 20" descr="Clipboard with solid fill">
            <a:extLst>
              <a:ext uri="{FF2B5EF4-FFF2-40B4-BE49-F238E27FC236}">
                <a16:creationId xmlns:a16="http://schemas.microsoft.com/office/drawing/2014/main" id="{AFF463B6-6515-6831-F4C6-08D9DEDD3B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4373" y="2022097"/>
            <a:ext cx="1349800" cy="1349800"/>
          </a:xfrm>
          <a:prstGeom prst="rect">
            <a:avLst/>
          </a:prstGeom>
        </p:spPr>
      </p:pic>
      <p:pic>
        <p:nvPicPr>
          <p:cNvPr id="29" name="Graphic 28" descr="Remote learning language with solid fill">
            <a:extLst>
              <a:ext uri="{FF2B5EF4-FFF2-40B4-BE49-F238E27FC236}">
                <a16:creationId xmlns:a16="http://schemas.microsoft.com/office/drawing/2014/main" id="{9A655AC2-5FB5-6E93-CE2E-B513782681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2501" y="4075478"/>
            <a:ext cx="1349800" cy="1349800"/>
          </a:xfrm>
          <a:prstGeom prst="rect">
            <a:avLst/>
          </a:prstGeom>
        </p:spPr>
      </p:pic>
      <p:pic>
        <p:nvPicPr>
          <p:cNvPr id="25" name="Graphic 24" descr="Customer review with solid fill">
            <a:extLst>
              <a:ext uri="{FF2B5EF4-FFF2-40B4-BE49-F238E27FC236}">
                <a16:creationId xmlns:a16="http://schemas.microsoft.com/office/drawing/2014/main" id="{A15CD2B8-4CDB-299D-7186-04B0C7ADF26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95529" y="2173596"/>
            <a:ext cx="1349800" cy="1349800"/>
          </a:xfrm>
          <a:prstGeom prst="rect">
            <a:avLst/>
          </a:prstGeom>
        </p:spPr>
      </p:pic>
    </p:spTree>
    <p:extLst>
      <p:ext uri="{BB962C8B-B14F-4D97-AF65-F5344CB8AC3E}">
        <p14:creationId xmlns:p14="http://schemas.microsoft.com/office/powerpoint/2010/main" val="507439467"/>
      </p:ext>
    </p:extLst>
  </p:cSld>
  <p:clrMapOvr>
    <a:masterClrMapping/>
  </p:clrMapOvr>
</p:sld>
</file>

<file path=ppt/theme/theme1.xml><?xml version="1.0" encoding="utf-8"?>
<a:theme xmlns:a="http://schemas.openxmlformats.org/drawingml/2006/main" name="2_Conception personnalisée">
  <a:themeElements>
    <a:clrScheme name="Personnalisé 1">
      <a:dk1>
        <a:srgbClr val="009B9D"/>
      </a:dk1>
      <a:lt1>
        <a:srgbClr val="EB6651"/>
      </a:lt1>
      <a:dk2>
        <a:srgbClr val="EC9A3B"/>
      </a:dk2>
      <a:lt2>
        <a:srgbClr val="A46A25"/>
      </a:lt2>
      <a:accent1>
        <a:srgbClr val="2F2F2F"/>
      </a:accent1>
      <a:accent2>
        <a:srgbClr val="656565"/>
      </a:accent2>
      <a:accent3>
        <a:srgbClr val="A5A5A5"/>
      </a:accent3>
      <a:accent4>
        <a:srgbClr val="EDEDED"/>
      </a:accent4>
      <a:accent5>
        <a:srgbClr val="FFFFFF"/>
      </a:accent5>
      <a:accent6>
        <a:srgbClr val="FFFFFF"/>
      </a:accent6>
      <a:hlink>
        <a:srgbClr val="A46A25"/>
      </a:hlink>
      <a:folHlink>
        <a:srgbClr val="A46A2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C2A0066C18BC4E9BE6DC4E41B0C07F" ma:contentTypeVersion="16" ma:contentTypeDescription="Create a new document." ma:contentTypeScope="" ma:versionID="583692b8b2ee24a375cd7cdcd7b31af9">
  <xsd:schema xmlns:xsd="http://www.w3.org/2001/XMLSchema" xmlns:xs="http://www.w3.org/2001/XMLSchema" xmlns:p="http://schemas.microsoft.com/office/2006/metadata/properties" xmlns:ns2="0d50eb87-dd2c-4cc8-80b9-5e27a2995b6b" xmlns:ns3="9bae65c2-241c-418a-a37c-ddfb2f921707" targetNamespace="http://schemas.microsoft.com/office/2006/metadata/properties" ma:root="true" ma:fieldsID="6c7e41000835c26ae8a9f490a27d7fa4" ns2:_="" ns3:_="">
    <xsd:import namespace="0d50eb87-dd2c-4cc8-80b9-5e27a2995b6b"/>
    <xsd:import namespace="9bae65c2-241c-418a-a37c-ddfb2f9217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50eb87-dd2c-4cc8-80b9-5e27a2995b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2addfa-c26d-4e3b-b240-f6c3bd38282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bae65c2-241c-418a-a37c-ddfb2f9217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7d835ea-b9f1-46f9-badb-1940908429f2}" ma:internalName="TaxCatchAll" ma:showField="CatchAllData" ma:web="9bae65c2-241c-418a-a37c-ddfb2f9217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50eb87-dd2c-4cc8-80b9-5e27a2995b6b">
      <Terms xmlns="http://schemas.microsoft.com/office/infopath/2007/PartnerControls"/>
    </lcf76f155ced4ddcb4097134ff3c332f>
    <TaxCatchAll xmlns="9bae65c2-241c-418a-a37c-ddfb2f921707" xsi:nil="true"/>
  </documentManagement>
</p:properties>
</file>

<file path=customXml/itemProps1.xml><?xml version="1.0" encoding="utf-8"?>
<ds:datastoreItem xmlns:ds="http://schemas.openxmlformats.org/officeDocument/2006/customXml" ds:itemID="{438E7D00-FB01-404B-A104-87ACD4409450}">
  <ds:schemaRefs>
    <ds:schemaRef ds:uri="0d50eb87-dd2c-4cc8-80b9-5e27a2995b6b"/>
    <ds:schemaRef ds:uri="9bae65c2-241c-418a-a37c-ddfb2f9217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60192F-0C17-422D-BEB5-9AC5E9B981BE}">
  <ds:schemaRefs>
    <ds:schemaRef ds:uri="http://schemas.microsoft.com/sharepoint/v3/contenttype/forms"/>
  </ds:schemaRefs>
</ds:datastoreItem>
</file>

<file path=customXml/itemProps3.xml><?xml version="1.0" encoding="utf-8"?>
<ds:datastoreItem xmlns:ds="http://schemas.openxmlformats.org/officeDocument/2006/customXml" ds:itemID="{1F86891B-4669-48A6-9227-8438B252D105}">
  <ds:schemaRefs>
    <ds:schemaRef ds:uri="http://purl.org/dc/elements/1.1/"/>
    <ds:schemaRef ds:uri="http://schemas.openxmlformats.org/package/2006/metadata/core-properties"/>
    <ds:schemaRef ds:uri="http://www.w3.org/XML/1998/namespace"/>
    <ds:schemaRef ds:uri="http://purl.org/dc/dcmitype/"/>
    <ds:schemaRef ds:uri="0d50eb87-dd2c-4cc8-80b9-5e27a2995b6b"/>
    <ds:schemaRef ds:uri="http://schemas.microsoft.com/office/2006/documentManagement/types"/>
    <ds:schemaRef ds:uri="http://schemas.microsoft.com/office/2006/metadata/properties"/>
    <ds:schemaRef ds:uri="http://purl.org/dc/terms/"/>
    <ds:schemaRef ds:uri="http://schemas.microsoft.com/office/infopath/2007/PartnerControls"/>
    <ds:schemaRef ds:uri="9bae65c2-241c-418a-a37c-ddfb2f921707"/>
  </ds:schemaRefs>
</ds:datastoreItem>
</file>

<file path=docProps/app.xml><?xml version="1.0" encoding="utf-8"?>
<Properties xmlns="http://schemas.openxmlformats.org/officeDocument/2006/extended-properties" xmlns:vt="http://schemas.openxmlformats.org/officeDocument/2006/docPropsVTypes">
  <Template/>
  <TotalTime>0</TotalTime>
  <Words>653</Words>
  <Application>Microsoft Office PowerPoint</Application>
  <PresentationFormat>Widescreen</PresentationFormat>
  <Paragraphs>93</Paragraphs>
  <Slides>10</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Arial Black</vt:lpstr>
      <vt:lpstr>Calibri</vt:lpstr>
      <vt:lpstr>Calibri Light</vt:lpstr>
      <vt:lpstr>Century Gothic</vt:lpstr>
      <vt:lpstr>Helvetica-Condensed</vt:lpstr>
      <vt:lpstr>Segoe UI</vt:lpstr>
      <vt:lpstr>Uni Sans Heavy CAPS</vt:lpstr>
      <vt:lpstr>Verdana</vt:lpstr>
      <vt:lpstr>2_Conception personnalisée</vt:lpstr>
      <vt:lpstr>Towards more coordinated climate action at the local level :  introducing the Climate Change Data Ecosystem (CCDE) Approach </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    </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PARIS21- promoting better data for better lives</dc:title>
  <dc:creator>POUPON Audrey, SDD/P21</dc:creator>
  <cp:lastModifiedBy>POUPON Audrey, SDD/P21</cp:lastModifiedBy>
  <cp:revision>2</cp:revision>
  <dcterms:created xsi:type="dcterms:W3CDTF">2019-09-10T09:33:30Z</dcterms:created>
  <dcterms:modified xsi:type="dcterms:W3CDTF">2023-04-03T09:06:00Z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ECDTopic">
    <vt:lpwstr>301;#PARIS21|69a82039-b463-46a0-89db-844dc6ff4751</vt:lpwstr>
  </property>
  <property fmtid="{D5CDD505-2E9C-101B-9397-08002B2CF9AE}" pid="3" name="OECDCountry">
    <vt:lpwstr/>
  </property>
  <property fmtid="{D5CDD505-2E9C-101B-9397-08002B2CF9AE}" pid="4" name="OECDCommittee">
    <vt:lpwstr/>
  </property>
  <property fmtid="{D5CDD505-2E9C-101B-9397-08002B2CF9AE}" pid="5" name="ContentTypeId">
    <vt:lpwstr>0x01010033C2A0066C18BC4E9BE6DC4E41B0C07F</vt:lpwstr>
  </property>
  <property fmtid="{D5CDD505-2E9C-101B-9397-08002B2CF9AE}" pid="6" name="OECDPWB">
    <vt:lpwstr>306;#5.1.5 Support to Statistics for Results (PARIS21)|1d347b57-e9f6-49f6-a510-0a777e30d8e2</vt:lpwstr>
  </property>
  <property fmtid="{D5CDD505-2E9C-101B-9397-08002B2CF9AE}" pid="7" name="eShareOrganisationTaxHTField0">
    <vt:lpwstr/>
  </property>
  <property fmtid="{D5CDD505-2E9C-101B-9397-08002B2CF9AE}" pid="8" name="OECDKeywords">
    <vt:lpwstr>304;#Management|a2b2dbd4-cb74-4e37-aefa-3822dac38b91;#305;#Board|4fb5ef23-e530-4800-8964-d6d66f65a02e</vt:lpwstr>
  </property>
  <property fmtid="{D5CDD505-2E9C-101B-9397-08002B2CF9AE}" pid="9" name="OECDHorizontalProjects">
    <vt:lpwstr/>
  </property>
  <property fmtid="{D5CDD505-2E9C-101B-9397-08002B2CF9AE}" pid="10" name="d0b6f6ac229144c2899590f0436d9385">
    <vt:lpwstr/>
  </property>
  <property fmtid="{D5CDD505-2E9C-101B-9397-08002B2CF9AE}" pid="11" name="OECDProject">
    <vt:lpwstr/>
  </property>
  <property fmtid="{D5CDD505-2E9C-101B-9397-08002B2CF9AE}" pid="12" name="OECDProjectOwnerStructure">
    <vt:lpwstr>303;#SDD/P21|0aa6a465-61c6-40fb-945e-c5c0f5d33f36</vt:lpwstr>
  </property>
  <property fmtid="{D5CDD505-2E9C-101B-9397-08002B2CF9AE}" pid="13" name="OECDOrganisation">
    <vt:lpwstr/>
  </property>
  <property fmtid="{D5CDD505-2E9C-101B-9397-08002B2CF9AE}" pid="14" name="_docset_NoMedatataSyncRequired">
    <vt:lpwstr>False</vt:lpwstr>
  </property>
  <property fmtid="{D5CDD505-2E9C-101B-9397-08002B2CF9AE}" pid="15" name="MSIP_Label_0e5510b0-e729-4ef0-a3dd-4ba0dfe56c99_Enabled">
    <vt:lpwstr>true</vt:lpwstr>
  </property>
  <property fmtid="{D5CDD505-2E9C-101B-9397-08002B2CF9AE}" pid="16" name="MSIP_Label_0e5510b0-e729-4ef0-a3dd-4ba0dfe56c99_SetDate">
    <vt:lpwstr>2023-01-20T09:20:16Z</vt:lpwstr>
  </property>
  <property fmtid="{D5CDD505-2E9C-101B-9397-08002B2CF9AE}" pid="17" name="MSIP_Label_0e5510b0-e729-4ef0-a3dd-4ba0dfe56c99_Method">
    <vt:lpwstr>Standard</vt:lpwstr>
  </property>
  <property fmtid="{D5CDD505-2E9C-101B-9397-08002B2CF9AE}" pid="18" name="MSIP_Label_0e5510b0-e729-4ef0-a3dd-4ba0dfe56c99_Name">
    <vt:lpwstr>Restricted Use</vt:lpwstr>
  </property>
  <property fmtid="{D5CDD505-2E9C-101B-9397-08002B2CF9AE}" pid="19" name="MSIP_Label_0e5510b0-e729-4ef0-a3dd-4ba0dfe56c99_SiteId">
    <vt:lpwstr>ac41c7d4-1f61-460d-b0f4-fc925a2b471c</vt:lpwstr>
  </property>
  <property fmtid="{D5CDD505-2E9C-101B-9397-08002B2CF9AE}" pid="20" name="MSIP_Label_0e5510b0-e729-4ef0-a3dd-4ba0dfe56c99_ActionId">
    <vt:lpwstr>39415f9c-d4eb-4308-a696-e6d76cc9ef9b</vt:lpwstr>
  </property>
  <property fmtid="{D5CDD505-2E9C-101B-9397-08002B2CF9AE}" pid="21" name="MSIP_Label_0e5510b0-e729-4ef0-a3dd-4ba0dfe56c99_ContentBits">
    <vt:lpwstr>2</vt:lpwstr>
  </property>
  <property fmtid="{D5CDD505-2E9C-101B-9397-08002B2CF9AE}" pid="22" name="MediaServiceImageTags">
    <vt:lpwstr/>
  </property>
</Properties>
</file>