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81" r:id="rId2"/>
    <p:sldMasterId id="2147483701" r:id="rId3"/>
  </p:sldMasterIdLst>
  <p:notesMasterIdLst>
    <p:notesMasterId r:id="rId16"/>
  </p:notesMasterIdLst>
  <p:handoutMasterIdLst>
    <p:handoutMasterId r:id="rId17"/>
  </p:handoutMasterIdLst>
  <p:sldIdLst>
    <p:sldId id="2147375438" r:id="rId4"/>
    <p:sldId id="2146848315" r:id="rId5"/>
    <p:sldId id="2147473678" r:id="rId6"/>
    <p:sldId id="2147473556" r:id="rId7"/>
    <p:sldId id="2147473557" r:id="rId8"/>
    <p:sldId id="2147473670" r:id="rId9"/>
    <p:sldId id="2147473675" r:id="rId10"/>
    <p:sldId id="2147473632" r:id="rId11"/>
    <p:sldId id="2147473674" r:id="rId12"/>
    <p:sldId id="2147473564" r:id="rId13"/>
    <p:sldId id="2147473628" r:id="rId14"/>
    <p:sldId id="214747027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2835" userDrawn="1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937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pos="2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FCFCF"/>
    <a:srgbClr val="FFFFFF"/>
    <a:srgbClr val="FFD08B"/>
    <a:srgbClr val="8BFFBF"/>
    <a:srgbClr val="FF7171"/>
    <a:srgbClr val="FF9900"/>
    <a:srgbClr val="FF0000"/>
    <a:srgbClr val="0460A9"/>
    <a:srgbClr val="BAD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1284" autoAdjust="0"/>
  </p:normalViewPr>
  <p:slideViewPr>
    <p:cSldViewPr showGuides="1">
      <p:cViewPr varScale="1">
        <p:scale>
          <a:sx n="86" d="100"/>
          <a:sy n="86" d="100"/>
        </p:scale>
        <p:origin x="1219" y="53"/>
      </p:cViewPr>
      <p:guideLst>
        <p:guide orient="horz" pos="214"/>
        <p:guide orient="horz" pos="2835"/>
        <p:guide orient="horz" pos="849"/>
        <p:guide pos="5465"/>
        <p:guide pos="2937"/>
        <p:guide pos="295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410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044A7-DFC8-4333-840B-A13AA49BDA2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3898DEB-6AF2-486F-BCC5-79F089B9FD7C}">
      <dgm:prSet phldrT="[Text]" custT="1"/>
      <dgm:spPr>
        <a:solidFill>
          <a:schemeClr val="accent2"/>
        </a:solidFill>
      </dgm:spPr>
      <dgm:t>
        <a:bodyPr/>
        <a:lstStyle/>
        <a:p>
          <a:pPr>
            <a:spcBef>
              <a:spcPts val="200"/>
            </a:spcBef>
          </a:pPr>
          <a:br>
            <a:rPr lang="de-CH" sz="800" dirty="0"/>
          </a:br>
          <a:r>
            <a:rPr lang="de-CH" sz="1400" dirty="0"/>
            <a:t>Events</a:t>
          </a:r>
        </a:p>
      </dgm:t>
    </dgm:pt>
    <dgm:pt modelId="{57318A47-825B-4801-8BF6-70EC40916BD9}" type="parTrans" cxnId="{49EBB64F-7E46-4F88-8A95-427DD41F04EA}">
      <dgm:prSet/>
      <dgm:spPr/>
      <dgm:t>
        <a:bodyPr/>
        <a:lstStyle/>
        <a:p>
          <a:endParaRPr lang="de-CH" sz="1200"/>
        </a:p>
      </dgm:t>
    </dgm:pt>
    <dgm:pt modelId="{FD69277F-A264-4245-A7E5-D435F6D86A52}" type="sibTrans" cxnId="{49EBB64F-7E46-4F88-8A95-427DD41F04EA}">
      <dgm:prSet/>
      <dgm:spPr/>
      <dgm:t>
        <a:bodyPr/>
        <a:lstStyle/>
        <a:p>
          <a:endParaRPr lang="de-CH" sz="1200"/>
        </a:p>
      </dgm:t>
    </dgm:pt>
    <dgm:pt modelId="{99687ADA-2944-417D-866A-1B365B98536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de-CH" sz="1400" dirty="0"/>
            <a:t>Cardiovascular risk factors</a:t>
          </a:r>
        </a:p>
      </dgm:t>
    </dgm:pt>
    <dgm:pt modelId="{592E45BC-5D02-4E73-A010-059E868D9F67}" type="parTrans" cxnId="{64F65BC0-E5DE-4FC7-BED9-BE79DB42E4B2}">
      <dgm:prSet/>
      <dgm:spPr/>
      <dgm:t>
        <a:bodyPr/>
        <a:lstStyle/>
        <a:p>
          <a:endParaRPr lang="de-CH" sz="1200"/>
        </a:p>
      </dgm:t>
    </dgm:pt>
    <dgm:pt modelId="{23B2C217-C2B5-43BA-B465-8003421E964F}" type="sibTrans" cxnId="{64F65BC0-E5DE-4FC7-BED9-BE79DB42E4B2}">
      <dgm:prSet/>
      <dgm:spPr/>
      <dgm:t>
        <a:bodyPr/>
        <a:lstStyle/>
        <a:p>
          <a:endParaRPr lang="de-CH" sz="1200"/>
        </a:p>
      </dgm:t>
    </dgm:pt>
    <dgm:pt modelId="{DDB1B11D-4AA6-4FDB-8903-7D93FCCEAA49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CH" sz="1400" dirty="0"/>
            <a:t>Healthy choices</a:t>
          </a:r>
        </a:p>
      </dgm:t>
    </dgm:pt>
    <dgm:pt modelId="{36AA744F-6E83-41B3-8E22-FB85EDC7C335}" type="parTrans" cxnId="{041D79C3-52A6-4DAE-805D-CC9AB409FE93}">
      <dgm:prSet/>
      <dgm:spPr/>
      <dgm:t>
        <a:bodyPr/>
        <a:lstStyle/>
        <a:p>
          <a:endParaRPr lang="de-CH" sz="1200"/>
        </a:p>
      </dgm:t>
    </dgm:pt>
    <dgm:pt modelId="{5EF6827E-825A-4C0E-BF10-4E5161252362}" type="sibTrans" cxnId="{041D79C3-52A6-4DAE-805D-CC9AB409FE93}">
      <dgm:prSet/>
      <dgm:spPr/>
      <dgm:t>
        <a:bodyPr/>
        <a:lstStyle/>
        <a:p>
          <a:endParaRPr lang="de-CH" sz="1200"/>
        </a:p>
      </dgm:t>
    </dgm:pt>
    <dgm:pt modelId="{42C70E9B-FB3C-4D7F-8A79-EDBE4603AE6B}" type="pres">
      <dgm:prSet presAssocID="{AB2044A7-DFC8-4333-840B-A13AA49BDA26}" presName="Name0" presStyleCnt="0">
        <dgm:presLayoutVars>
          <dgm:dir/>
          <dgm:animLvl val="lvl"/>
          <dgm:resizeHandles val="exact"/>
        </dgm:presLayoutVars>
      </dgm:prSet>
      <dgm:spPr/>
    </dgm:pt>
    <dgm:pt modelId="{EEF67FD0-CB1F-499E-ABF0-89FC9FE3103C}" type="pres">
      <dgm:prSet presAssocID="{43898DEB-6AF2-486F-BCC5-79F089B9FD7C}" presName="Name8" presStyleCnt="0"/>
      <dgm:spPr/>
    </dgm:pt>
    <dgm:pt modelId="{9747C214-66C5-47F7-94F4-A4E1A7C4DC90}" type="pres">
      <dgm:prSet presAssocID="{43898DEB-6AF2-486F-BCC5-79F089B9FD7C}" presName="level" presStyleLbl="node1" presStyleIdx="0" presStyleCnt="3">
        <dgm:presLayoutVars>
          <dgm:chMax val="1"/>
          <dgm:bulletEnabled val="1"/>
        </dgm:presLayoutVars>
      </dgm:prSet>
      <dgm:spPr/>
    </dgm:pt>
    <dgm:pt modelId="{AA81A3B7-FF79-4020-B48F-982ABD0AC282}" type="pres">
      <dgm:prSet presAssocID="{43898DEB-6AF2-486F-BCC5-79F089B9FD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5C66F5-797B-4FE6-854F-7A1765C97E43}" type="pres">
      <dgm:prSet presAssocID="{99687ADA-2944-417D-866A-1B365B985365}" presName="Name8" presStyleCnt="0"/>
      <dgm:spPr/>
    </dgm:pt>
    <dgm:pt modelId="{87601632-CB2B-4DFE-9BA0-02BD00AD38A8}" type="pres">
      <dgm:prSet presAssocID="{99687ADA-2944-417D-866A-1B365B985365}" presName="level" presStyleLbl="node1" presStyleIdx="1" presStyleCnt="3">
        <dgm:presLayoutVars>
          <dgm:chMax val="1"/>
          <dgm:bulletEnabled val="1"/>
        </dgm:presLayoutVars>
      </dgm:prSet>
      <dgm:spPr/>
    </dgm:pt>
    <dgm:pt modelId="{D8F2E37D-AB41-44E2-829F-671E43F8D1C9}" type="pres">
      <dgm:prSet presAssocID="{99687ADA-2944-417D-866A-1B365B9853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A8CCF1-D929-48B1-A118-78AF0329390A}" type="pres">
      <dgm:prSet presAssocID="{DDB1B11D-4AA6-4FDB-8903-7D93FCCEAA49}" presName="Name8" presStyleCnt="0"/>
      <dgm:spPr/>
    </dgm:pt>
    <dgm:pt modelId="{83B946FB-326B-46A8-B861-936CD1210484}" type="pres">
      <dgm:prSet presAssocID="{DDB1B11D-4AA6-4FDB-8903-7D93FCCEAA49}" presName="level" presStyleLbl="node1" presStyleIdx="2" presStyleCnt="3" custLinFactNeighborX="270">
        <dgm:presLayoutVars>
          <dgm:chMax val="1"/>
          <dgm:bulletEnabled val="1"/>
        </dgm:presLayoutVars>
      </dgm:prSet>
      <dgm:spPr/>
    </dgm:pt>
    <dgm:pt modelId="{FB6797F5-43B8-4F76-8D2F-30F7595B540C}" type="pres">
      <dgm:prSet presAssocID="{DDB1B11D-4AA6-4FDB-8903-7D93FCCEAA4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0C3A014-B856-4CE0-BF44-E14D9CCE4322}" type="presOf" srcId="{43898DEB-6AF2-486F-BCC5-79F089B9FD7C}" destId="{AA81A3B7-FF79-4020-B48F-982ABD0AC282}" srcOrd="1" destOrd="0" presId="urn:microsoft.com/office/officeart/2005/8/layout/pyramid1"/>
    <dgm:cxn modelId="{D17AE12F-1027-42F3-9311-5427CD5FD2BC}" type="presOf" srcId="{AB2044A7-DFC8-4333-840B-A13AA49BDA26}" destId="{42C70E9B-FB3C-4D7F-8A79-EDBE4603AE6B}" srcOrd="0" destOrd="0" presId="urn:microsoft.com/office/officeart/2005/8/layout/pyramid1"/>
    <dgm:cxn modelId="{DCB5143A-542F-4B04-98B4-F205E91994A4}" type="presOf" srcId="{99687ADA-2944-417D-866A-1B365B985365}" destId="{D8F2E37D-AB41-44E2-829F-671E43F8D1C9}" srcOrd="1" destOrd="0" presId="urn:microsoft.com/office/officeart/2005/8/layout/pyramid1"/>
    <dgm:cxn modelId="{C4A7BD5E-3C42-4603-98F0-76D88B94ABC6}" type="presOf" srcId="{43898DEB-6AF2-486F-BCC5-79F089B9FD7C}" destId="{9747C214-66C5-47F7-94F4-A4E1A7C4DC90}" srcOrd="0" destOrd="0" presId="urn:microsoft.com/office/officeart/2005/8/layout/pyramid1"/>
    <dgm:cxn modelId="{49EBB64F-7E46-4F88-8A95-427DD41F04EA}" srcId="{AB2044A7-DFC8-4333-840B-A13AA49BDA26}" destId="{43898DEB-6AF2-486F-BCC5-79F089B9FD7C}" srcOrd="0" destOrd="0" parTransId="{57318A47-825B-4801-8BF6-70EC40916BD9}" sibTransId="{FD69277F-A264-4245-A7E5-D435F6D86A52}"/>
    <dgm:cxn modelId="{BE77AAA6-F299-4538-98FF-24A05102612F}" type="presOf" srcId="{DDB1B11D-4AA6-4FDB-8903-7D93FCCEAA49}" destId="{83B946FB-326B-46A8-B861-936CD1210484}" srcOrd="0" destOrd="0" presId="urn:microsoft.com/office/officeart/2005/8/layout/pyramid1"/>
    <dgm:cxn modelId="{64F65BC0-E5DE-4FC7-BED9-BE79DB42E4B2}" srcId="{AB2044A7-DFC8-4333-840B-A13AA49BDA26}" destId="{99687ADA-2944-417D-866A-1B365B985365}" srcOrd="1" destOrd="0" parTransId="{592E45BC-5D02-4E73-A010-059E868D9F67}" sibTransId="{23B2C217-C2B5-43BA-B465-8003421E964F}"/>
    <dgm:cxn modelId="{041D79C3-52A6-4DAE-805D-CC9AB409FE93}" srcId="{AB2044A7-DFC8-4333-840B-A13AA49BDA26}" destId="{DDB1B11D-4AA6-4FDB-8903-7D93FCCEAA49}" srcOrd="2" destOrd="0" parTransId="{36AA744F-6E83-41B3-8E22-FB85EDC7C335}" sibTransId="{5EF6827E-825A-4C0E-BF10-4E5161252362}"/>
    <dgm:cxn modelId="{4D4F66EC-2039-4AFD-B375-9A74B600C294}" type="presOf" srcId="{99687ADA-2944-417D-866A-1B365B985365}" destId="{87601632-CB2B-4DFE-9BA0-02BD00AD38A8}" srcOrd="0" destOrd="0" presId="urn:microsoft.com/office/officeart/2005/8/layout/pyramid1"/>
    <dgm:cxn modelId="{106CB2FB-D5CA-4EA7-8D29-B0CDB6A227F6}" type="presOf" srcId="{DDB1B11D-4AA6-4FDB-8903-7D93FCCEAA49}" destId="{FB6797F5-43B8-4F76-8D2F-30F7595B540C}" srcOrd="1" destOrd="0" presId="urn:microsoft.com/office/officeart/2005/8/layout/pyramid1"/>
    <dgm:cxn modelId="{DBE1A8BD-BE51-4A54-8771-DC353996CBCA}" type="presParOf" srcId="{42C70E9B-FB3C-4D7F-8A79-EDBE4603AE6B}" destId="{EEF67FD0-CB1F-499E-ABF0-89FC9FE3103C}" srcOrd="0" destOrd="0" presId="urn:microsoft.com/office/officeart/2005/8/layout/pyramid1"/>
    <dgm:cxn modelId="{941CC9B8-B052-43C4-A423-AEB8B4B9F753}" type="presParOf" srcId="{EEF67FD0-CB1F-499E-ABF0-89FC9FE3103C}" destId="{9747C214-66C5-47F7-94F4-A4E1A7C4DC90}" srcOrd="0" destOrd="0" presId="urn:microsoft.com/office/officeart/2005/8/layout/pyramid1"/>
    <dgm:cxn modelId="{88D8ABEC-9EEB-485C-86EF-E2D17851FF2C}" type="presParOf" srcId="{EEF67FD0-CB1F-499E-ABF0-89FC9FE3103C}" destId="{AA81A3B7-FF79-4020-B48F-982ABD0AC282}" srcOrd="1" destOrd="0" presId="urn:microsoft.com/office/officeart/2005/8/layout/pyramid1"/>
    <dgm:cxn modelId="{97716949-F9C4-4C06-BCB5-CD738079B2A9}" type="presParOf" srcId="{42C70E9B-FB3C-4D7F-8A79-EDBE4603AE6B}" destId="{BD5C66F5-797B-4FE6-854F-7A1765C97E43}" srcOrd="1" destOrd="0" presId="urn:microsoft.com/office/officeart/2005/8/layout/pyramid1"/>
    <dgm:cxn modelId="{0CACEE79-FB84-430F-A455-9E85324D6868}" type="presParOf" srcId="{BD5C66F5-797B-4FE6-854F-7A1765C97E43}" destId="{87601632-CB2B-4DFE-9BA0-02BD00AD38A8}" srcOrd="0" destOrd="0" presId="urn:microsoft.com/office/officeart/2005/8/layout/pyramid1"/>
    <dgm:cxn modelId="{CB12CBC9-CDBC-4919-8F93-59919B066820}" type="presParOf" srcId="{BD5C66F5-797B-4FE6-854F-7A1765C97E43}" destId="{D8F2E37D-AB41-44E2-829F-671E43F8D1C9}" srcOrd="1" destOrd="0" presId="urn:microsoft.com/office/officeart/2005/8/layout/pyramid1"/>
    <dgm:cxn modelId="{04060A9C-8871-4502-8E7F-35D3DE0DAAA1}" type="presParOf" srcId="{42C70E9B-FB3C-4D7F-8A79-EDBE4603AE6B}" destId="{43A8CCF1-D929-48B1-A118-78AF0329390A}" srcOrd="2" destOrd="0" presId="urn:microsoft.com/office/officeart/2005/8/layout/pyramid1"/>
    <dgm:cxn modelId="{FC4C00F9-A650-4029-9AFB-79A3E7ABB58F}" type="presParOf" srcId="{43A8CCF1-D929-48B1-A118-78AF0329390A}" destId="{83B946FB-326B-46A8-B861-936CD1210484}" srcOrd="0" destOrd="0" presId="urn:microsoft.com/office/officeart/2005/8/layout/pyramid1"/>
    <dgm:cxn modelId="{79CA7882-FD6D-4B95-B2E8-0238191E8B31}" type="presParOf" srcId="{43A8CCF1-D929-48B1-A118-78AF0329390A}" destId="{FB6797F5-43B8-4F76-8D2F-30F7595B540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7C214-66C5-47F7-94F4-A4E1A7C4DC90}">
      <dsp:nvSpPr>
        <dsp:cNvPr id="0" name=""/>
        <dsp:cNvSpPr/>
      </dsp:nvSpPr>
      <dsp:spPr>
        <a:xfrm>
          <a:off x="2148106" y="0"/>
          <a:ext cx="2148106" cy="600540"/>
        </a:xfrm>
        <a:prstGeom prst="trapezoid">
          <a:avLst>
            <a:gd name="adj" fmla="val 178848"/>
          </a:avLst>
        </a:prstGeom>
        <a:solidFill>
          <a:schemeClr val="accent2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CH" sz="800" kern="1200" dirty="0"/>
          </a:br>
          <a:r>
            <a:rPr lang="de-CH" sz="1400" kern="1200" dirty="0"/>
            <a:t>Events</a:t>
          </a:r>
        </a:p>
      </dsp:txBody>
      <dsp:txXfrm>
        <a:off x="2148106" y="0"/>
        <a:ext cx="2148106" cy="600540"/>
      </dsp:txXfrm>
    </dsp:sp>
    <dsp:sp modelId="{87601632-CB2B-4DFE-9BA0-02BD00AD38A8}">
      <dsp:nvSpPr>
        <dsp:cNvPr id="0" name=""/>
        <dsp:cNvSpPr/>
      </dsp:nvSpPr>
      <dsp:spPr>
        <a:xfrm>
          <a:off x="1074053" y="600540"/>
          <a:ext cx="4296212" cy="600540"/>
        </a:xfrm>
        <a:prstGeom prst="trapezoid">
          <a:avLst>
            <a:gd name="adj" fmla="val 178848"/>
          </a:avLst>
        </a:prstGeom>
        <a:solidFill>
          <a:schemeClr val="accent3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/>
            <a:t>Cardiovascular risk factors</a:t>
          </a:r>
        </a:p>
      </dsp:txBody>
      <dsp:txXfrm>
        <a:off x="1825890" y="600540"/>
        <a:ext cx="2792537" cy="600540"/>
      </dsp:txXfrm>
    </dsp:sp>
    <dsp:sp modelId="{83B946FB-326B-46A8-B861-936CD1210484}">
      <dsp:nvSpPr>
        <dsp:cNvPr id="0" name=""/>
        <dsp:cNvSpPr/>
      </dsp:nvSpPr>
      <dsp:spPr>
        <a:xfrm>
          <a:off x="0" y="1201081"/>
          <a:ext cx="6444317" cy="600540"/>
        </a:xfrm>
        <a:prstGeom prst="trapezoid">
          <a:avLst>
            <a:gd name="adj" fmla="val 178848"/>
          </a:avLst>
        </a:prstGeom>
        <a:solidFill>
          <a:schemeClr val="accent3">
            <a:lumMod val="40000"/>
            <a:lumOff val="6000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/>
            <a:t>Healthy choices</a:t>
          </a:r>
        </a:p>
      </dsp:txBody>
      <dsp:txXfrm>
        <a:off x="1127755" y="1201081"/>
        <a:ext cx="4188806" cy="600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 charset="0"/>
              </a:rPr>
              <a:pPr/>
              <a:t>3/22/2023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 charset="0"/>
              </a:rPr>
              <a:pPr/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0C4595FF-6E7F-4C41-B8DF-4AE76FC1F075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2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8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2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957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1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4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7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1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1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0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330BE-D91A-D240-B266-E5D5F99B4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5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CBCD9-1CC2-C84C-9001-128E9F54D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6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5720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26898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608076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1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A6DA4E3-A030-864C-BD3F-4E6DF70740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6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A0CF4E8-3612-0C4B-826A-281D5E954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6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B0D652C-67AA-5F46-A368-05C2F7DFEB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6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296E08D-6C60-7B42-BC33-CB01AB29CC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6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AAFB35D-58FA-7844-B9F6-41ACE5DE02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6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2A1659E-68A0-E842-82B1-8CE1B1871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6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1278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51249" cy="51435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079473" marR="0" indent="0" algn="l" defTabSz="9143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813" algn="r"/>
                <a:tab pos="8229395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813" algn="r"/>
                <a:tab pos="8229395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813" algn="r"/>
                <a:tab pos="8229395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CBCD9-1CC2-C84C-9001-128E9F54D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7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82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1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51249" cy="51435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813" algn="r"/>
                <a:tab pos="8229395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813" algn="r"/>
                <a:tab pos="8229395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2A1659E-68A0-E842-82B1-8CE1B1871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7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9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05" indent="-341305">
              <a:buSzPct val="100000"/>
              <a:buFont typeface="+mj-lt"/>
              <a:buAutoNum type="arabicPeriod"/>
              <a:tabLst>
                <a:tab pos="3998813" algn="r"/>
                <a:tab pos="8229395" algn="r"/>
              </a:tabLst>
              <a:defRPr baseline="0"/>
            </a:lvl1pPr>
            <a:lvl2pPr marL="574661" indent="-233357">
              <a:defRPr baseline="0"/>
            </a:lvl2pPr>
            <a:lvl3pPr marL="801668" indent="-227007">
              <a:defRPr baseline="0"/>
            </a:lvl3pPr>
            <a:lvl4pPr marL="1028675" indent="-227007">
              <a:defRPr baseline="0"/>
            </a:lvl4pPr>
            <a:lvl5pPr marL="1257269" indent="-228594">
              <a:defRPr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3823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94" indent="-228594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959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 marL="228594" indent="-228594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228594" indent="-228594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66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 marL="228594" indent="-228594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 marL="228594" indent="-228594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 marL="228594" indent="-228594">
              <a:buSzPct val="100000"/>
              <a:buFont typeface="Wingdings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40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 marL="228594" indent="-228594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90056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1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786468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65972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786468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663440" y="1786468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1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26457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baseline="0"/>
            </a:lvl1pPr>
            <a:lvl2pPr marL="574675" indent="-233363">
              <a:defRPr baseline="0"/>
            </a:lvl2pPr>
            <a:lvl3pPr marL="801688" indent="-227013">
              <a:defRPr baseline="0"/>
            </a:lvl3pPr>
            <a:lvl4pPr marL="1028700" indent="-227013">
              <a:defRPr baseline="0"/>
            </a:lvl4pPr>
            <a:lvl5pPr marL="1257300" indent="-228600">
              <a:defRPr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57200" y="1786468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268980" y="1786468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6080760" y="1786468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1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54386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52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24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50627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3" indent="-230183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3" indent="0">
              <a:spcBef>
                <a:spcPts val="600"/>
              </a:spcBef>
              <a:buNone/>
              <a:defRPr/>
            </a:lvl3pPr>
            <a:lvl4pPr marL="685783" indent="-230183">
              <a:spcBef>
                <a:spcPts val="600"/>
              </a:spcBef>
              <a:defRPr/>
            </a:lvl4pPr>
            <a:lvl5pPr marL="917552" indent="-231770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51249" cy="5143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A6DA4E3-A030-864C-BD3F-4E6DF70740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7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19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51249" cy="51435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473" marR="0" indent="0" algn="l" defTabSz="9143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813" algn="r"/>
                <a:tab pos="8229395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A0CF4E8-3612-0C4B-826A-281D5E954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7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80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50627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1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51249" cy="5143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B0D652C-67AA-5F46-A368-05C2F7DFEB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7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66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986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0090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51249" cy="51435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473" marR="0" indent="0" algn="l" defTabSz="9143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813" algn="r"/>
                <a:tab pos="8229395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296E08D-6C60-7B42-BC33-CB01AB29CC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7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8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050627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51249" cy="5143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AAFB35D-58FA-7844-B9F6-41ACE5DE02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28" y="4636477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5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409626085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20" name="Grafik 19" descr="Grafik 19">
            <a:extLst>
              <a:ext uri="{FF2B5EF4-FFF2-40B4-BE49-F238E27FC236}">
                <a16:creationId xmlns:a16="http://schemas.microsoft.com/office/drawing/2014/main" id="{4635B0BD-178D-4E83-B6DF-0AA2129916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654428"/>
            <a:ext cx="2448273" cy="254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3116638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baseline="0"/>
            </a:lvl1pPr>
            <a:lvl2pPr marL="574675" indent="-233363">
              <a:defRPr baseline="0"/>
            </a:lvl2pPr>
            <a:lvl3pPr marL="801688" indent="-227013">
              <a:defRPr baseline="0"/>
            </a:lvl3pPr>
            <a:lvl4pPr marL="1028700" indent="-227013">
              <a:defRPr baseline="0"/>
            </a:lvl4pPr>
            <a:lvl5pPr marL="1257300" indent="-228600">
              <a:defRPr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1110682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71743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89222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06249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625710570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786467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240911016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66344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7739993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5720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26898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608076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27772285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58811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87112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0502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8" name="Grafik 19" descr="Grafik 19">
            <a:extLst>
              <a:ext uri="{FF2B5EF4-FFF2-40B4-BE49-F238E27FC236}">
                <a16:creationId xmlns:a16="http://schemas.microsoft.com/office/drawing/2014/main" id="{066244B9-E0FF-4E9C-ADA5-53032DE440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654428"/>
            <a:ext cx="2448273" cy="254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3081785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20" name="Grafik 19" descr="Grafik 19">
            <a:extLst>
              <a:ext uri="{FF2B5EF4-FFF2-40B4-BE49-F238E27FC236}">
                <a16:creationId xmlns:a16="http://schemas.microsoft.com/office/drawing/2014/main" id="{8FAF0529-0622-46FD-AE3C-61EBAA555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654428"/>
            <a:ext cx="2448273" cy="254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4599241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3809459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1803395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Grafik 19" descr="Grafik 19">
            <a:extLst>
              <a:ext uri="{FF2B5EF4-FFF2-40B4-BE49-F238E27FC236}">
                <a16:creationId xmlns:a16="http://schemas.microsoft.com/office/drawing/2014/main" id="{95FAED88-8250-472B-953E-881837765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654428"/>
            <a:ext cx="2448273" cy="254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4482515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8" name="Grafik 19" descr="Grafik 19">
            <a:extLst>
              <a:ext uri="{FF2B5EF4-FFF2-40B4-BE49-F238E27FC236}">
                <a16:creationId xmlns:a16="http://schemas.microsoft.com/office/drawing/2014/main" id="{F94270A6-BCB6-4675-9D19-63E872F2EC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654428"/>
            <a:ext cx="2448273" cy="254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273755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0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786467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Novartis Foundation Board | August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66344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Novartis Foundation Board | August 2022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5A3E647-9555-6E4B-A362-29D18A62C16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527428" y="4636476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2" r:id="rId3"/>
    <p:sldLayoutId id="2147483650" r:id="rId4"/>
    <p:sldLayoutId id="2147483652" r:id="rId5"/>
    <p:sldLayoutId id="2147483676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80" r:id="rId12"/>
    <p:sldLayoutId id="2147483677" r:id="rId13"/>
    <p:sldLayoutId id="2147483651" r:id="rId14"/>
    <p:sldLayoutId id="2147483673" r:id="rId15"/>
    <p:sldLayoutId id="2147483670" r:id="rId16"/>
    <p:sldLayoutId id="2147483671" r:id="rId17"/>
    <p:sldLayoutId id="2147483669" r:id="rId18"/>
    <p:sldLayoutId id="2147483668" r:id="rId19"/>
    <p:sldLayoutId id="2147483777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spcBef>
          <a:spcPts val="900"/>
        </a:spcBef>
        <a:buClrTx/>
        <a:buSzPct val="100000"/>
        <a:buFont typeface="Wingdings" charset="2"/>
        <a:buChar char="§"/>
        <a:tabLst>
          <a:tab pos="3998913" algn="r"/>
          <a:tab pos="8229600" algn="r"/>
        </a:tabLst>
        <a:defRPr sz="18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42901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71376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8023" y="4781550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Novartis Foundation Board | August 2022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5A3E647-9555-6E4B-A362-29D18A62C16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527428" y="4636477"/>
            <a:ext cx="2160000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hf hd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228594" indent="-228594" algn="l" defTabSz="914378" rtl="0" eaLnBrk="1" latinLnBrk="0" hangingPunct="1">
        <a:spcBef>
          <a:spcPts val="900"/>
        </a:spcBef>
        <a:buClrTx/>
        <a:buSzPct val="100000"/>
        <a:buFont typeface="Wingdings" charset="2"/>
        <a:buChar char="§"/>
        <a:tabLst>
          <a:tab pos="3998813" algn="r"/>
          <a:tab pos="8229395" algn="r"/>
        </a:tabLst>
        <a:defRPr sz="18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914378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8594" algn="l" defTabSz="914378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378" indent="-228594" algn="l" defTabSz="914378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42972" indent="-228594" algn="l" defTabSz="914378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de-DE" dirty="0"/>
              <a:t>Novartis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endParaRPr lang="de-DE" dirty="0"/>
          </a:p>
        </p:txBody>
      </p:sp>
      <p:pic>
        <p:nvPicPr>
          <p:cNvPr id="22" name="Grafik 19" descr="Grafik 19">
            <a:extLst>
              <a:ext uri="{FF2B5EF4-FFF2-40B4-BE49-F238E27FC236}">
                <a16:creationId xmlns:a16="http://schemas.microsoft.com/office/drawing/2014/main" id="{3F777B16-4806-44F2-B215-E5C32C69AF1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654428"/>
            <a:ext cx="2448273" cy="254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984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spcBef>
          <a:spcPts val="900"/>
        </a:spcBef>
        <a:buClrTx/>
        <a:buSzPct val="100000"/>
        <a:buFont typeface="Wingdings" charset="2"/>
        <a:buChar char="§"/>
        <a:tabLst>
          <a:tab pos="3998913" algn="r"/>
          <a:tab pos="8229600" algn="r"/>
        </a:tabLst>
        <a:defRPr sz="18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svg"/><Relationship Id="rId15" Type="http://schemas.openxmlformats.org/officeDocument/2006/relationships/image" Target="../media/image47.jpeg"/><Relationship Id="rId10" Type="http://schemas.openxmlformats.org/officeDocument/2006/relationships/image" Target="../media/image42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://www.novartisfoundation.org/" TargetMode="External"/><Relationship Id="rId7" Type="http://schemas.openxmlformats.org/officeDocument/2006/relationships/hyperlink" Target="https://twitter.com/novartisfdn?lang=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3.jpeg"/><Relationship Id="rId5" Type="http://schemas.openxmlformats.org/officeDocument/2006/relationships/hyperlink" Target="https://www.linkedin.com/company/novartis-foundation/" TargetMode="External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hyperlink" Target="https://www.youtube.com/user/novartisfound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png"/><Relationship Id="rId11" Type="http://schemas.openxmlformats.org/officeDocument/2006/relationships/hyperlink" Target="https://www.novartisfoundation.org/urban-population-health-toolkit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4" descr="Ein Bild, das Fahrrad, draußen, Gebäude, fahrend enthält.&#10;&#10;Automatisch generierte Beschreibung">
            <a:extLst>
              <a:ext uri="{FF2B5EF4-FFF2-40B4-BE49-F238E27FC236}">
                <a16:creationId xmlns:a16="http://schemas.microsoft.com/office/drawing/2014/main" id="{30A086BA-F8FB-47A3-B38E-9B53E8C6D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864" y="296590"/>
            <a:ext cx="8157600" cy="2635200"/>
          </a:xfrm>
          <a:prstGeom prst="rect">
            <a:avLst/>
          </a:prstGeom>
          <a:solidFill>
            <a:srgbClr val="CCCCCC"/>
          </a:solidFill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E4F9153-5F7A-7D66-9653-16E6189BD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219822"/>
            <a:ext cx="7086600" cy="914400"/>
          </a:xfrm>
        </p:spPr>
        <p:txBody>
          <a:bodyPr/>
          <a:lstStyle/>
          <a:p>
            <a:r>
              <a:rPr lang="en-US" dirty="0"/>
              <a:t>Local data and the AI4HealthyCities initiative</a:t>
            </a:r>
            <a:endParaRPr lang="en-GB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D7F1710E-5C13-776A-BA16-45BDBC0C7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360510"/>
            <a:ext cx="5029200" cy="731520"/>
          </a:xfrm>
        </p:spPr>
        <p:txBody>
          <a:bodyPr/>
          <a:lstStyle/>
          <a:p>
            <a:r>
              <a:rPr lang="en-GB" dirty="0"/>
              <a:t>Peter Speyer</a:t>
            </a:r>
          </a:p>
          <a:p>
            <a:r>
              <a:rPr lang="en-GB" dirty="0"/>
              <a:t>Head of Data, Analytics &amp; AI</a:t>
            </a:r>
          </a:p>
          <a:p>
            <a:r>
              <a:rPr lang="en-GB" dirty="0"/>
              <a:t>22 March 2023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9BC3C9E-81C1-ABEB-C42D-17B96C0C3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99542"/>
            <a:ext cx="2286000" cy="548640"/>
          </a:xfrm>
        </p:spPr>
        <p:txBody>
          <a:bodyPr/>
          <a:lstStyle/>
          <a:p>
            <a:r>
              <a:rPr lang="en-GB" dirty="0"/>
              <a:t>The Novartis Foundation</a:t>
            </a:r>
          </a:p>
        </p:txBody>
      </p:sp>
    </p:spTree>
    <p:extLst>
      <p:ext uri="{BB962C8B-B14F-4D97-AF65-F5344CB8AC3E}">
        <p14:creationId xmlns:p14="http://schemas.microsoft.com/office/powerpoint/2010/main" val="14010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4F178-F4A4-48C2-CD38-3BFE46AD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AI4HealthyCities Health Equity Network</a:t>
            </a:r>
            <a:br>
              <a:rPr lang="en-GB" dirty="0"/>
            </a:br>
            <a:r>
              <a:rPr lang="en-GB" sz="2325" dirty="0"/>
              <a:t>Data rich cities to decipher health inequity</a:t>
            </a:r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542A9B91-1257-D688-B505-D59756274E94}"/>
              </a:ext>
            </a:extLst>
          </p:cNvPr>
          <p:cNvGrpSpPr>
            <a:grpSpLocks noChangeAspect="1"/>
          </p:cNvGrpSpPr>
          <p:nvPr/>
        </p:nvGrpSpPr>
        <p:grpSpPr>
          <a:xfrm>
            <a:off x="2203729" y="1768780"/>
            <a:ext cx="4840687" cy="2443194"/>
            <a:chOff x="2845634" y="1238376"/>
            <a:chExt cx="6371376" cy="2972310"/>
          </a:xfrm>
        </p:grpSpPr>
        <p:pic>
          <p:nvPicPr>
            <p:cNvPr id="29" name="Grafik 9" descr="Ein Bild, das dunkel enthält.&#10;&#10;Automatisch generierte Beschreibung">
              <a:extLst>
                <a:ext uri="{FF2B5EF4-FFF2-40B4-BE49-F238E27FC236}">
                  <a16:creationId xmlns:a16="http://schemas.microsoft.com/office/drawing/2014/main" id="{5F3027A5-9336-A668-AB8A-B7CD6ED88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5634" y="1238376"/>
              <a:ext cx="6048672" cy="2972310"/>
            </a:xfrm>
            <a:prstGeom prst="rect">
              <a:avLst/>
            </a:prstGeom>
          </p:spPr>
        </p:pic>
        <p:grpSp>
          <p:nvGrpSpPr>
            <p:cNvPr id="31" name="Gruppieren 32">
              <a:extLst>
                <a:ext uri="{FF2B5EF4-FFF2-40B4-BE49-F238E27FC236}">
                  <a16:creationId xmlns:a16="http://schemas.microsoft.com/office/drawing/2014/main" id="{051CE69A-C8CB-AF8D-06E4-47806ED09C4D}"/>
                </a:ext>
              </a:extLst>
            </p:cNvPr>
            <p:cNvGrpSpPr/>
            <p:nvPr/>
          </p:nvGrpSpPr>
          <p:grpSpPr>
            <a:xfrm>
              <a:off x="4541117" y="2213217"/>
              <a:ext cx="903953" cy="418735"/>
              <a:chOff x="5306996" y="3274087"/>
              <a:chExt cx="903953" cy="418735"/>
            </a:xfrm>
          </p:grpSpPr>
          <p:pic>
            <p:nvPicPr>
              <p:cNvPr id="52" name="Grafik 33" descr="Markierung mit einfarbiger Füllung">
                <a:extLst>
                  <a:ext uri="{FF2B5EF4-FFF2-40B4-BE49-F238E27FC236}">
                    <a16:creationId xmlns:a16="http://schemas.microsoft.com/office/drawing/2014/main" id="{4D71F33B-0649-5CCB-8010-F5986B0F2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90649" y="3274087"/>
                <a:ext cx="288000" cy="288000"/>
              </a:xfrm>
              <a:prstGeom prst="rect">
                <a:avLst/>
              </a:prstGeom>
            </p:spPr>
          </p:pic>
          <p:sp>
            <p:nvSpPr>
              <p:cNvPr id="53" name="Inhaltsplatzhalter 2">
                <a:extLst>
                  <a:ext uri="{FF2B5EF4-FFF2-40B4-BE49-F238E27FC236}">
                    <a16:creationId xmlns:a16="http://schemas.microsoft.com/office/drawing/2014/main" id="{E1B2B401-61E2-52A0-1A14-F26FA9520A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6996" y="3505607"/>
                <a:ext cx="903953" cy="187215"/>
              </a:xfrm>
              <a:prstGeom prst="rect">
                <a:avLst/>
              </a:prstGeom>
            </p:spPr>
            <p:txBody>
              <a:bodyPr vert="horz" wrap="square" lIns="0" tIns="0" rIns="0" bIns="0" spcCol="182880" rtlCol="0">
                <a:spAutoFit/>
              </a:bodyPr>
              <a:lstStyle>
                <a:defPPr>
                  <a:defRPr lang="en-US"/>
                </a:defPPr>
                <a:lvl1pPr indent="0">
                  <a:spcBef>
                    <a:spcPts val="0"/>
                  </a:spcBef>
                  <a:buClrTx/>
                  <a:buSzPct val="100000"/>
                  <a:buFont typeface="Wingdings" charset="2"/>
                  <a:buNone/>
                  <a:tabLst>
                    <a:tab pos="3998913" algn="r"/>
                    <a:tab pos="8229600" algn="r"/>
                  </a:tabLst>
                  <a:defRPr sz="1200" b="1" i="0" spc="0" baseline="0">
                    <a:solidFill>
                      <a:schemeClr val="bg2">
                        <a:lumMod val="75000"/>
                      </a:schemeClr>
                    </a:solidFill>
                  </a:defRPr>
                </a:lvl1pPr>
                <a:lvl2pPr indent="-228600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spc="0" baseline="0"/>
                </a:lvl2pPr>
                <a:lvl3pPr marL="685800" indent="-228600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spc="0" baseline="0"/>
                </a:lvl3pPr>
                <a:lvl4pPr marL="914400" indent="-228600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spc="0" baseline="0"/>
                </a:lvl4pPr>
                <a:lvl5pPr marL="1143000" indent="-228600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spc="0" baseline="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defTabSz="914378">
                  <a:tabLst>
                    <a:tab pos="3998813" algn="r"/>
                    <a:tab pos="8229395" algn="r"/>
                  </a:tabLst>
                  <a:defRPr/>
                </a:pPr>
                <a:r>
                  <a:rPr lang="en-GB" sz="1000" dirty="0">
                    <a:solidFill>
                      <a:srgbClr val="0460A9"/>
                    </a:solidFill>
                    <a:latin typeface="Arial" panose="020B0604020202020204"/>
                  </a:rPr>
                  <a:t>New York</a:t>
                </a:r>
              </a:p>
            </p:txBody>
          </p:sp>
        </p:grpSp>
        <p:grpSp>
          <p:nvGrpSpPr>
            <p:cNvPr id="32" name="Gruppieren 35">
              <a:extLst>
                <a:ext uri="{FF2B5EF4-FFF2-40B4-BE49-F238E27FC236}">
                  <a16:creationId xmlns:a16="http://schemas.microsoft.com/office/drawing/2014/main" id="{3348A1F3-216C-AD88-2AEB-DF9B8800889A}"/>
                </a:ext>
              </a:extLst>
            </p:cNvPr>
            <p:cNvGrpSpPr/>
            <p:nvPr/>
          </p:nvGrpSpPr>
          <p:grpSpPr>
            <a:xfrm>
              <a:off x="5801562" y="2181931"/>
              <a:ext cx="1298558" cy="287999"/>
              <a:chOff x="6609073" y="3214916"/>
              <a:chExt cx="1298558" cy="287999"/>
            </a:xfrm>
          </p:grpSpPr>
          <p:pic>
            <p:nvPicPr>
              <p:cNvPr id="50" name="Grafik 36" descr="Markierung mit einfarbiger Füllung">
                <a:extLst>
                  <a:ext uri="{FF2B5EF4-FFF2-40B4-BE49-F238E27FC236}">
                    <a16:creationId xmlns:a16="http://schemas.microsoft.com/office/drawing/2014/main" id="{E5AEAD34-D2C3-3E1E-9550-8917EFFE1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99141" y="3214916"/>
                <a:ext cx="288001" cy="287999"/>
              </a:xfrm>
              <a:prstGeom prst="rect">
                <a:avLst/>
              </a:prstGeom>
            </p:spPr>
          </p:pic>
          <p:sp>
            <p:nvSpPr>
              <p:cNvPr id="51" name="Inhaltsplatzhalter 2">
                <a:extLst>
                  <a:ext uri="{FF2B5EF4-FFF2-40B4-BE49-F238E27FC236}">
                    <a16:creationId xmlns:a16="http://schemas.microsoft.com/office/drawing/2014/main" id="{EF5614D5-9BBE-66BA-B906-811122AC90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9073" y="3292833"/>
                <a:ext cx="1298558" cy="187215"/>
              </a:xfrm>
              <a:prstGeom prst="rect">
                <a:avLst/>
              </a:prstGeom>
            </p:spPr>
            <p:txBody>
              <a:bodyPr vert="horz" wrap="square" lIns="0" tIns="0" rIns="0" bIns="0" spcCol="182880" rtlCol="0">
                <a:spAutoFit/>
              </a:bodyPr>
              <a:lstStyle>
                <a:lvl1pPr marL="228600" indent="-228600" algn="l" defTabSz="914400" rtl="0" eaLnBrk="1" latinLnBrk="0" hangingPunct="1">
                  <a:spcBef>
                    <a:spcPts val="900"/>
                  </a:spcBef>
                  <a:buClrTx/>
                  <a:buSzPct val="100000"/>
                  <a:buFont typeface="Wingdings" charset="2"/>
                  <a:buChar char="§"/>
                  <a:tabLst>
                    <a:tab pos="3998913" algn="r"/>
                    <a:tab pos="8229600" algn="r"/>
                  </a:tabLst>
                  <a:defRPr sz="18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 defTabSz="914378">
                  <a:spcBef>
                    <a:spcPts val="0"/>
                  </a:spcBef>
                  <a:buNone/>
                  <a:tabLst>
                    <a:tab pos="3998813" algn="r"/>
                    <a:tab pos="8229395" algn="r"/>
                  </a:tabLst>
                  <a:defRPr/>
                </a:pPr>
                <a:r>
                  <a:rPr lang="en-GB" sz="1000" b="1" dirty="0">
                    <a:solidFill>
                      <a:srgbClr val="0460A9"/>
                    </a:solidFill>
                    <a:latin typeface="Arial" panose="020B0604020202020204"/>
                  </a:rPr>
                  <a:t>Lausanne</a:t>
                </a:r>
              </a:p>
            </p:txBody>
          </p:sp>
        </p:grpSp>
        <p:grpSp>
          <p:nvGrpSpPr>
            <p:cNvPr id="33" name="Gruppieren 41">
              <a:extLst>
                <a:ext uri="{FF2B5EF4-FFF2-40B4-BE49-F238E27FC236}">
                  <a16:creationId xmlns:a16="http://schemas.microsoft.com/office/drawing/2014/main" id="{CF50C64C-30CA-9A03-2F43-6D0D45EF8842}"/>
                </a:ext>
              </a:extLst>
            </p:cNvPr>
            <p:cNvGrpSpPr/>
            <p:nvPr/>
          </p:nvGrpSpPr>
          <p:grpSpPr>
            <a:xfrm>
              <a:off x="4964024" y="3239039"/>
              <a:ext cx="1387476" cy="288000"/>
              <a:chOff x="5344030" y="3279683"/>
              <a:chExt cx="1387476" cy="288000"/>
            </a:xfrm>
          </p:grpSpPr>
          <p:pic>
            <p:nvPicPr>
              <p:cNvPr id="48" name="Grafik 42" descr="Markierung mit einfarbiger Füllung">
                <a:extLst>
                  <a:ext uri="{FF2B5EF4-FFF2-40B4-BE49-F238E27FC236}">
                    <a16:creationId xmlns:a16="http://schemas.microsoft.com/office/drawing/2014/main" id="{2CA1DF9D-E316-000A-CC8B-397262CA7A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44030" y="3279683"/>
                <a:ext cx="288000" cy="288000"/>
              </a:xfrm>
              <a:prstGeom prst="rect">
                <a:avLst/>
              </a:prstGeom>
            </p:spPr>
          </p:pic>
          <p:sp>
            <p:nvSpPr>
              <p:cNvPr id="49" name="Inhaltsplatzhalter 2">
                <a:extLst>
                  <a:ext uri="{FF2B5EF4-FFF2-40B4-BE49-F238E27FC236}">
                    <a16:creationId xmlns:a16="http://schemas.microsoft.com/office/drawing/2014/main" id="{5BCCBDF9-8D3A-E28E-34BD-9A0472A188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3961" y="3357193"/>
                <a:ext cx="1127545" cy="187215"/>
              </a:xfrm>
              <a:prstGeom prst="rect">
                <a:avLst/>
              </a:prstGeom>
            </p:spPr>
            <p:txBody>
              <a:bodyPr vert="horz" wrap="square" lIns="0" tIns="0" rIns="0" bIns="0" spcCol="182880" rtlCol="0">
                <a:spAutoFit/>
              </a:bodyPr>
              <a:lstStyle>
                <a:lvl1pPr marL="228600" indent="-228600" algn="l" defTabSz="914400" rtl="0" eaLnBrk="1" latinLnBrk="0" hangingPunct="1">
                  <a:spcBef>
                    <a:spcPts val="900"/>
                  </a:spcBef>
                  <a:buClrTx/>
                  <a:buSzPct val="100000"/>
                  <a:buFont typeface="Wingdings" charset="2"/>
                  <a:buChar char="§"/>
                  <a:tabLst>
                    <a:tab pos="3998913" algn="r"/>
                    <a:tab pos="8229600" algn="r"/>
                  </a:tabLst>
                  <a:defRPr sz="18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78">
                  <a:spcBef>
                    <a:spcPts val="0"/>
                  </a:spcBef>
                  <a:buNone/>
                  <a:tabLst>
                    <a:tab pos="3998813" algn="r"/>
                    <a:tab pos="8229395" algn="r"/>
                  </a:tabLst>
                  <a:defRPr/>
                </a:pPr>
                <a:r>
                  <a:rPr lang="en-GB" sz="1000" b="1" dirty="0">
                    <a:solidFill>
                      <a:srgbClr val="000000"/>
                    </a:solidFill>
                    <a:latin typeface="Arial" panose="020B0604020202020204"/>
                  </a:rPr>
                  <a:t>São Paulo</a:t>
                </a:r>
              </a:p>
            </p:txBody>
          </p:sp>
        </p:grpSp>
        <p:grpSp>
          <p:nvGrpSpPr>
            <p:cNvPr id="34" name="Gruppieren 44">
              <a:extLst>
                <a:ext uri="{FF2B5EF4-FFF2-40B4-BE49-F238E27FC236}">
                  <a16:creationId xmlns:a16="http://schemas.microsoft.com/office/drawing/2014/main" id="{E9B3A909-F99D-AC23-2B93-A36C8DC090B9}"/>
                </a:ext>
              </a:extLst>
            </p:cNvPr>
            <p:cNvGrpSpPr/>
            <p:nvPr/>
          </p:nvGrpSpPr>
          <p:grpSpPr>
            <a:xfrm>
              <a:off x="7205168" y="2753650"/>
              <a:ext cx="2011842" cy="288000"/>
              <a:chOff x="5266774" y="3324731"/>
              <a:chExt cx="2011842" cy="288000"/>
            </a:xfrm>
          </p:grpSpPr>
          <p:pic>
            <p:nvPicPr>
              <p:cNvPr id="46" name="Grafik 45" descr="Markierung mit einfarbiger Füllung">
                <a:extLst>
                  <a:ext uri="{FF2B5EF4-FFF2-40B4-BE49-F238E27FC236}">
                    <a16:creationId xmlns:a16="http://schemas.microsoft.com/office/drawing/2014/main" id="{C3D71BFF-ED9F-EF6C-C00D-347421DCD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266774" y="332473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47" name="Inhaltsplatzhalter 2">
                <a:extLst>
                  <a:ext uri="{FF2B5EF4-FFF2-40B4-BE49-F238E27FC236}">
                    <a16:creationId xmlns:a16="http://schemas.microsoft.com/office/drawing/2014/main" id="{49DF41D0-C21E-94A6-DE67-D3A8C7DFBD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04473" y="3402230"/>
                <a:ext cx="1774143" cy="187215"/>
              </a:xfrm>
              <a:prstGeom prst="rect">
                <a:avLst/>
              </a:prstGeom>
            </p:spPr>
            <p:txBody>
              <a:bodyPr vert="horz" wrap="square" lIns="0" tIns="0" rIns="0" bIns="0" spcCol="182880" rtlCol="0">
                <a:spAutoFit/>
              </a:bodyPr>
              <a:lstStyle>
                <a:lvl1pPr marL="228600" indent="-228600" algn="l" defTabSz="914400" rtl="0" eaLnBrk="1" latinLnBrk="0" hangingPunct="1">
                  <a:spcBef>
                    <a:spcPts val="900"/>
                  </a:spcBef>
                  <a:buClrTx/>
                  <a:buSzPct val="100000"/>
                  <a:buFont typeface="Wingdings" charset="2"/>
                  <a:buChar char="§"/>
                  <a:tabLst>
                    <a:tab pos="3998913" algn="r"/>
                    <a:tab pos="8229600" algn="r"/>
                  </a:tabLst>
                  <a:defRPr sz="18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78">
                  <a:spcBef>
                    <a:spcPts val="0"/>
                  </a:spcBef>
                  <a:buNone/>
                  <a:tabLst>
                    <a:tab pos="3998813" algn="r"/>
                    <a:tab pos="8229395" algn="r"/>
                  </a:tabLst>
                  <a:defRPr/>
                </a:pPr>
                <a:r>
                  <a:rPr lang="en-GB" sz="1000" b="1" dirty="0">
                    <a:solidFill>
                      <a:srgbClr val="000000"/>
                    </a:solidFill>
                    <a:latin typeface="Arial" panose="020B0604020202020204"/>
                  </a:rPr>
                  <a:t>Ho Chi Minh City</a:t>
                </a:r>
              </a:p>
            </p:txBody>
          </p:sp>
        </p:grpSp>
        <p:grpSp>
          <p:nvGrpSpPr>
            <p:cNvPr id="35" name="Gruppieren 47">
              <a:extLst>
                <a:ext uri="{FF2B5EF4-FFF2-40B4-BE49-F238E27FC236}">
                  <a16:creationId xmlns:a16="http://schemas.microsoft.com/office/drawing/2014/main" id="{06EE7706-496B-F817-BD3B-C556AB225E6A}"/>
                </a:ext>
              </a:extLst>
            </p:cNvPr>
            <p:cNvGrpSpPr/>
            <p:nvPr/>
          </p:nvGrpSpPr>
          <p:grpSpPr>
            <a:xfrm>
              <a:off x="5407525" y="2650923"/>
              <a:ext cx="1026829" cy="288000"/>
              <a:chOff x="5344030" y="3279683"/>
              <a:chExt cx="1026829" cy="288000"/>
            </a:xfrm>
          </p:grpSpPr>
          <p:pic>
            <p:nvPicPr>
              <p:cNvPr id="44" name="Grafik 48" descr="Markierung mit einfarbiger Füllung">
                <a:extLst>
                  <a:ext uri="{FF2B5EF4-FFF2-40B4-BE49-F238E27FC236}">
                    <a16:creationId xmlns:a16="http://schemas.microsoft.com/office/drawing/2014/main" id="{2CE08570-118F-E96A-6267-78C14264F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44030" y="3279683"/>
                <a:ext cx="288000" cy="288000"/>
              </a:xfrm>
              <a:prstGeom prst="rect">
                <a:avLst/>
              </a:prstGeom>
            </p:spPr>
          </p:pic>
          <p:sp>
            <p:nvSpPr>
              <p:cNvPr id="45" name="Inhaltsplatzhalter 2">
                <a:extLst>
                  <a:ext uri="{FF2B5EF4-FFF2-40B4-BE49-F238E27FC236}">
                    <a16:creationId xmlns:a16="http://schemas.microsoft.com/office/drawing/2014/main" id="{7231B5FB-A56C-B4EC-0DE9-F9B11CDCCB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8771" y="3353290"/>
                <a:ext cx="792088" cy="187215"/>
              </a:xfrm>
              <a:prstGeom prst="rect">
                <a:avLst/>
              </a:prstGeom>
            </p:spPr>
            <p:txBody>
              <a:bodyPr vert="horz" wrap="square" lIns="0" tIns="0" rIns="0" bIns="0" spcCol="182880" rtlCol="0">
                <a:spAutoFit/>
              </a:bodyPr>
              <a:lstStyle>
                <a:lvl1pPr marL="228600" indent="-228600" algn="l" defTabSz="914400" rtl="0" eaLnBrk="1" latinLnBrk="0" hangingPunct="1">
                  <a:spcBef>
                    <a:spcPts val="900"/>
                  </a:spcBef>
                  <a:buClrTx/>
                  <a:buSzPct val="100000"/>
                  <a:buFont typeface="Wingdings" charset="2"/>
                  <a:buChar char="§"/>
                  <a:tabLst>
                    <a:tab pos="3998913" algn="r"/>
                    <a:tab pos="8229600" algn="r"/>
                  </a:tabLst>
                  <a:defRPr sz="18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78">
                  <a:spcBef>
                    <a:spcPts val="0"/>
                  </a:spcBef>
                  <a:buNone/>
                  <a:tabLst>
                    <a:tab pos="3998813" algn="r"/>
                    <a:tab pos="8229395" algn="r"/>
                  </a:tabLst>
                  <a:defRPr/>
                </a:pPr>
                <a:r>
                  <a:rPr lang="en-GB" sz="1000" b="1" dirty="0">
                    <a:solidFill>
                      <a:srgbClr val="000000"/>
                    </a:solidFill>
                    <a:latin typeface="Arial" panose="020B0604020202020204"/>
                  </a:rPr>
                  <a:t>Dakar</a:t>
                </a:r>
              </a:p>
            </p:txBody>
          </p:sp>
        </p:grpSp>
        <p:grpSp>
          <p:nvGrpSpPr>
            <p:cNvPr id="36" name="Gruppieren 50">
              <a:extLst>
                <a:ext uri="{FF2B5EF4-FFF2-40B4-BE49-F238E27FC236}">
                  <a16:creationId xmlns:a16="http://schemas.microsoft.com/office/drawing/2014/main" id="{B457AE49-DD28-871B-14B0-1A48193BCB93}"/>
                </a:ext>
              </a:extLst>
            </p:cNvPr>
            <p:cNvGrpSpPr/>
            <p:nvPr/>
          </p:nvGrpSpPr>
          <p:grpSpPr>
            <a:xfrm>
              <a:off x="7133168" y="2986757"/>
              <a:ext cx="1155741" cy="288000"/>
              <a:chOff x="5266774" y="3391001"/>
              <a:chExt cx="1155741" cy="288000"/>
            </a:xfrm>
          </p:grpSpPr>
          <p:pic>
            <p:nvPicPr>
              <p:cNvPr id="42" name="Grafik 51" descr="Markierung mit einfarbiger Füllung">
                <a:extLst>
                  <a:ext uri="{FF2B5EF4-FFF2-40B4-BE49-F238E27FC236}">
                    <a16:creationId xmlns:a16="http://schemas.microsoft.com/office/drawing/2014/main" id="{05E5B3C4-E6EF-49E4-776B-C4B5A33FF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66774" y="33910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43" name="Inhaltsplatzhalter 2">
                <a:extLst>
                  <a:ext uri="{FF2B5EF4-FFF2-40B4-BE49-F238E27FC236}">
                    <a16:creationId xmlns:a16="http://schemas.microsoft.com/office/drawing/2014/main" id="{EED239B0-A0AD-866B-C912-378E91F3B7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04151" y="3463444"/>
                <a:ext cx="918364" cy="187215"/>
              </a:xfrm>
              <a:prstGeom prst="rect">
                <a:avLst/>
              </a:prstGeom>
            </p:spPr>
            <p:txBody>
              <a:bodyPr vert="horz" wrap="square" lIns="0" tIns="0" rIns="0" bIns="0" spcCol="182880" rtlCol="0">
                <a:spAutoFit/>
              </a:bodyPr>
              <a:lstStyle>
                <a:lvl1pPr marL="228600" indent="-228600" algn="l" defTabSz="914400" rtl="0" eaLnBrk="1" latinLnBrk="0" hangingPunct="1">
                  <a:spcBef>
                    <a:spcPts val="900"/>
                  </a:spcBef>
                  <a:buClrTx/>
                  <a:buSzPct val="100000"/>
                  <a:buFont typeface="Wingdings" charset="2"/>
                  <a:buChar char="§"/>
                  <a:tabLst>
                    <a:tab pos="3998913" algn="r"/>
                    <a:tab pos="8229600" algn="r"/>
                  </a:tabLst>
                  <a:defRPr sz="18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78">
                  <a:spcBef>
                    <a:spcPts val="0"/>
                  </a:spcBef>
                  <a:buNone/>
                  <a:tabLst>
                    <a:tab pos="3998813" algn="r"/>
                    <a:tab pos="8229395" algn="r"/>
                  </a:tabLst>
                  <a:defRPr/>
                </a:pPr>
                <a:r>
                  <a:rPr lang="en-GB" sz="1000" b="1" dirty="0">
                    <a:solidFill>
                      <a:srgbClr val="0460A9"/>
                    </a:solidFill>
                    <a:latin typeface="Arial" panose="020B0604020202020204"/>
                  </a:rPr>
                  <a:t>Singapore</a:t>
                </a:r>
              </a:p>
            </p:txBody>
          </p:sp>
        </p:grpSp>
        <p:grpSp>
          <p:nvGrpSpPr>
            <p:cNvPr id="37" name="Gruppieren 53">
              <a:extLst>
                <a:ext uri="{FF2B5EF4-FFF2-40B4-BE49-F238E27FC236}">
                  <a16:creationId xmlns:a16="http://schemas.microsoft.com/office/drawing/2014/main" id="{9A8E1549-86D8-20F7-E240-B103191A26B4}"/>
                </a:ext>
              </a:extLst>
            </p:cNvPr>
            <p:cNvGrpSpPr/>
            <p:nvPr/>
          </p:nvGrpSpPr>
          <p:grpSpPr>
            <a:xfrm>
              <a:off x="5446440" y="1842424"/>
              <a:ext cx="1641568" cy="811221"/>
              <a:chOff x="4765055" y="3279683"/>
              <a:chExt cx="1641568" cy="811221"/>
            </a:xfrm>
          </p:grpSpPr>
          <p:pic>
            <p:nvPicPr>
              <p:cNvPr id="38" name="Grafik 54" descr="Markierung mit einfarbiger Füllung">
                <a:extLst>
                  <a:ext uri="{FF2B5EF4-FFF2-40B4-BE49-F238E27FC236}">
                    <a16:creationId xmlns:a16="http://schemas.microsoft.com/office/drawing/2014/main" id="{82900660-FE31-A61C-C338-D712E5B84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44030" y="3279683"/>
                <a:ext cx="288000" cy="288000"/>
              </a:xfrm>
              <a:prstGeom prst="rect">
                <a:avLst/>
              </a:prstGeom>
            </p:spPr>
          </p:pic>
          <p:sp>
            <p:nvSpPr>
              <p:cNvPr id="39" name="Inhaltsplatzhalter 2">
                <a:extLst>
                  <a:ext uri="{FF2B5EF4-FFF2-40B4-BE49-F238E27FC236}">
                    <a16:creationId xmlns:a16="http://schemas.microsoft.com/office/drawing/2014/main" id="{974A175A-7466-42A8-5610-21358A5CE4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4536" y="3357083"/>
                <a:ext cx="792087" cy="187215"/>
              </a:xfrm>
              <a:prstGeom prst="rect">
                <a:avLst/>
              </a:prstGeom>
            </p:spPr>
            <p:txBody>
              <a:bodyPr vert="horz" wrap="square" lIns="0" tIns="0" rIns="0" bIns="0" spcCol="182880" rtlCol="0">
                <a:spAutoFit/>
              </a:bodyPr>
              <a:lstStyle>
                <a:defPPr>
                  <a:defRPr lang="en-US"/>
                </a:defPPr>
                <a:lvl1pPr indent="0">
                  <a:spcBef>
                    <a:spcPts val="0"/>
                  </a:spcBef>
                  <a:buClrTx/>
                  <a:buSzPct val="100000"/>
                  <a:buFont typeface="Wingdings" charset="2"/>
                  <a:buNone/>
                  <a:tabLst>
                    <a:tab pos="3998913" algn="r"/>
                    <a:tab pos="8229600" algn="r"/>
                  </a:tabLst>
                  <a:defRPr sz="1200" b="1" i="0" spc="0" baseline="0">
                    <a:solidFill>
                      <a:schemeClr val="bg2">
                        <a:lumMod val="75000"/>
                      </a:schemeClr>
                    </a:solidFill>
                  </a:defRPr>
                </a:lvl1pPr>
                <a:lvl2pPr indent="-228600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spc="0" baseline="0"/>
                </a:lvl2pPr>
                <a:lvl3pPr marL="685800" indent="-228600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spc="0" baseline="0"/>
                </a:lvl3pPr>
                <a:lvl4pPr marL="914400" indent="-228600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spc="0" baseline="0"/>
                </a:lvl4pPr>
                <a:lvl5pPr marL="1143000" indent="-228600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spc="0" baseline="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defTabSz="914378">
                  <a:tabLst>
                    <a:tab pos="3998813" algn="r"/>
                    <a:tab pos="8229395" algn="r"/>
                  </a:tabLst>
                  <a:defRPr/>
                </a:pPr>
                <a:r>
                  <a:rPr lang="en-GB" sz="1000" dirty="0">
                    <a:solidFill>
                      <a:srgbClr val="0460A9"/>
                    </a:solidFill>
                    <a:latin typeface="Arial" panose="020B0604020202020204"/>
                  </a:rPr>
                  <a:t>Helsinki</a:t>
                </a:r>
              </a:p>
            </p:txBody>
          </p:sp>
          <p:sp>
            <p:nvSpPr>
              <p:cNvPr id="40" name="Inhaltsplatzhalter 2">
                <a:extLst>
                  <a:ext uri="{FF2B5EF4-FFF2-40B4-BE49-F238E27FC236}">
                    <a16:creationId xmlns:a16="http://schemas.microsoft.com/office/drawing/2014/main" id="{52FF07DC-5009-CDD9-3237-1A9706428C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8309" y="3869934"/>
                <a:ext cx="792087" cy="187215"/>
              </a:xfrm>
              <a:prstGeom prst="rect">
                <a:avLst/>
              </a:prstGeom>
            </p:spPr>
            <p:txBody>
              <a:bodyPr vert="horz" wrap="square" lIns="0" tIns="0" rIns="0" bIns="0" spcCol="182880" rtlCol="0">
                <a:spAutoFit/>
              </a:bodyPr>
              <a:lstStyle>
                <a:lvl1pPr marL="228600" indent="-228600" algn="l" defTabSz="914400" rtl="0" eaLnBrk="1" latinLnBrk="0" hangingPunct="1">
                  <a:spcBef>
                    <a:spcPts val="900"/>
                  </a:spcBef>
                  <a:buClrTx/>
                  <a:buSzPct val="100000"/>
                  <a:buFont typeface="Wingdings" charset="2"/>
                  <a:buChar char="§"/>
                  <a:tabLst>
                    <a:tab pos="3998913" algn="r"/>
                    <a:tab pos="8229600" algn="r"/>
                  </a:tabLst>
                  <a:defRPr sz="18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300"/>
                  </a:spcBef>
                  <a:buClrTx/>
                  <a:buSzPct val="100000"/>
                  <a:buFont typeface="Arial" pitchFamily="34" charset="0"/>
                  <a:buChar char="–"/>
                  <a:defRPr sz="1600" b="0" i="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78">
                  <a:spcBef>
                    <a:spcPts val="0"/>
                  </a:spcBef>
                  <a:buNone/>
                  <a:tabLst>
                    <a:tab pos="3998813" algn="r"/>
                    <a:tab pos="8229395" algn="r"/>
                  </a:tabLst>
                  <a:defRPr/>
                </a:pPr>
                <a:r>
                  <a:rPr lang="en-GB" sz="1000" b="1" dirty="0">
                    <a:solidFill>
                      <a:srgbClr val="0460A9"/>
                    </a:solidFill>
                    <a:latin typeface="Arial" panose="020B0604020202020204"/>
                  </a:rPr>
                  <a:t>Lisbon</a:t>
                </a:r>
              </a:p>
            </p:txBody>
          </p:sp>
          <p:pic>
            <p:nvPicPr>
              <p:cNvPr id="41" name="Grafik 54" descr="Markierung mit einfarbiger Füllung">
                <a:extLst>
                  <a:ext uri="{FF2B5EF4-FFF2-40B4-BE49-F238E27FC236}">
                    <a16:creationId xmlns:a16="http://schemas.microsoft.com/office/drawing/2014/main" id="{70D13E06-7A59-3DEF-00C9-7BB679A1B2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65055" y="3735927"/>
                <a:ext cx="354977" cy="354977"/>
              </a:xfrm>
              <a:prstGeom prst="rect">
                <a:avLst/>
              </a:prstGeom>
            </p:spPr>
          </p:pic>
        </p:grpSp>
      </p:grp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BA25641D-8FAB-AC07-0D5D-E916C621032D}"/>
              </a:ext>
            </a:extLst>
          </p:cNvPr>
          <p:cNvSpPr txBox="1">
            <a:spLocks/>
          </p:cNvSpPr>
          <p:nvPr/>
        </p:nvSpPr>
        <p:spPr>
          <a:xfrm>
            <a:off x="1634605" y="2602601"/>
            <a:ext cx="756639" cy="307777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None/>
              <a:tabLst>
                <a:tab pos="3998813" algn="r"/>
                <a:tab pos="8229395" algn="r"/>
              </a:tabLst>
            </a:pPr>
            <a:r>
              <a:rPr lang="en-GB" sz="1000" b="1" dirty="0">
                <a:solidFill>
                  <a:srgbClr val="000000"/>
                </a:solidFill>
                <a:latin typeface="Arial" panose="020B0604020202020204"/>
              </a:rPr>
              <a:t>New York</a:t>
            </a:r>
            <a:br>
              <a:rPr lang="en-GB" sz="10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sz="1000" b="1" dirty="0">
                <a:solidFill>
                  <a:srgbClr val="000000"/>
                </a:solidFill>
                <a:latin typeface="Arial" panose="020B0604020202020204"/>
              </a:rPr>
              <a:t>US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7DA2C74C-6E05-548F-BC88-A5634221F0E8}"/>
              </a:ext>
            </a:extLst>
          </p:cNvPr>
          <p:cNvSpPr txBox="1">
            <a:spLocks/>
          </p:cNvSpPr>
          <p:nvPr/>
        </p:nvSpPr>
        <p:spPr>
          <a:xfrm>
            <a:off x="1634604" y="4006111"/>
            <a:ext cx="622084" cy="307777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None/>
              <a:tabLst>
                <a:tab pos="3998813" algn="r"/>
                <a:tab pos="8229395" algn="r"/>
              </a:tabLst>
            </a:pPr>
            <a:r>
              <a:rPr lang="en-GB" sz="1000" b="1" dirty="0">
                <a:solidFill>
                  <a:srgbClr val="000000"/>
                </a:solidFill>
                <a:latin typeface="Arial" panose="020B0604020202020204"/>
              </a:rPr>
              <a:t>Lisbon</a:t>
            </a:r>
            <a:br>
              <a:rPr lang="en-GB" sz="10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sz="1000" b="1" dirty="0">
                <a:solidFill>
                  <a:srgbClr val="000000"/>
                </a:solidFill>
                <a:latin typeface="Arial" panose="020B0604020202020204"/>
              </a:rPr>
              <a:t>Portugal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1E0C9CDB-A492-8E46-0734-B6EA796D1ABA}"/>
              </a:ext>
            </a:extLst>
          </p:cNvPr>
          <p:cNvSpPr txBox="1">
            <a:spLocks/>
          </p:cNvSpPr>
          <p:nvPr/>
        </p:nvSpPr>
        <p:spPr>
          <a:xfrm>
            <a:off x="1634605" y="3305603"/>
            <a:ext cx="827799" cy="307777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None/>
              <a:tabLst>
                <a:tab pos="3998813" algn="r"/>
                <a:tab pos="8229395" algn="r"/>
              </a:tabLst>
            </a:pPr>
            <a:r>
              <a:rPr lang="en-GB" sz="1000" b="1" dirty="0">
                <a:solidFill>
                  <a:srgbClr val="000000"/>
                </a:solidFill>
                <a:latin typeface="Arial" panose="020B0604020202020204"/>
              </a:rPr>
              <a:t>Lausanne</a:t>
            </a:r>
            <a:br>
              <a:rPr lang="en-GB" sz="10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sz="1000" b="1" dirty="0">
                <a:solidFill>
                  <a:srgbClr val="000000"/>
                </a:solidFill>
                <a:latin typeface="Arial" panose="020B0604020202020204"/>
              </a:rPr>
              <a:t>Switzerland 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36DFAEF5-A662-7382-EE5B-96A08FA4C671}"/>
              </a:ext>
            </a:extLst>
          </p:cNvPr>
          <p:cNvSpPr txBox="1">
            <a:spLocks/>
          </p:cNvSpPr>
          <p:nvPr/>
        </p:nvSpPr>
        <p:spPr>
          <a:xfrm>
            <a:off x="6694197" y="3305602"/>
            <a:ext cx="815200" cy="307777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78">
              <a:buNone/>
              <a:tabLst>
                <a:tab pos="3998813" algn="r"/>
                <a:tab pos="8229395" algn="r"/>
              </a:tabLst>
            </a:pPr>
            <a:r>
              <a:rPr lang="en-GB" sz="1000" b="1" dirty="0">
                <a:solidFill>
                  <a:srgbClr val="000000"/>
                </a:solidFill>
                <a:latin typeface="Arial" panose="020B0604020202020204"/>
              </a:rPr>
              <a:t>Helsinki</a:t>
            </a:r>
            <a:br>
              <a:rPr lang="en-GB" sz="10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sz="1000" b="1" dirty="0">
                <a:solidFill>
                  <a:srgbClr val="000000"/>
                </a:solidFill>
                <a:latin typeface="Arial" panose="020B0604020202020204"/>
              </a:rPr>
              <a:t>Finland</a:t>
            </a: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FB6D7E2F-AC34-8B8A-1AD4-6B0A933E6431}"/>
              </a:ext>
            </a:extLst>
          </p:cNvPr>
          <p:cNvSpPr txBox="1">
            <a:spLocks/>
          </p:cNvSpPr>
          <p:nvPr/>
        </p:nvSpPr>
        <p:spPr>
          <a:xfrm>
            <a:off x="6694197" y="2602601"/>
            <a:ext cx="815200" cy="307777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78">
              <a:buNone/>
              <a:tabLst>
                <a:tab pos="3998813" algn="r"/>
                <a:tab pos="8229395" algn="r"/>
              </a:tabLst>
            </a:pPr>
            <a:r>
              <a:rPr lang="en-GB" sz="1000" b="1" dirty="0">
                <a:solidFill>
                  <a:srgbClr val="000000"/>
                </a:solidFill>
                <a:latin typeface="Arial" panose="020B0604020202020204"/>
              </a:rPr>
              <a:t>Singapore</a:t>
            </a:r>
            <a:br>
              <a:rPr lang="en-GB" sz="10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sz="1000" b="1" dirty="0">
                <a:solidFill>
                  <a:srgbClr val="000000"/>
                </a:solidFill>
                <a:latin typeface="Arial" panose="020B0604020202020204"/>
              </a:rPr>
              <a:t>Singapore</a:t>
            </a: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065065E8-5F23-4698-8A26-4415E45A986A}"/>
              </a:ext>
            </a:extLst>
          </p:cNvPr>
          <p:cNvSpPr txBox="1">
            <a:spLocks/>
          </p:cNvSpPr>
          <p:nvPr/>
        </p:nvSpPr>
        <p:spPr>
          <a:xfrm>
            <a:off x="468313" y="1840538"/>
            <a:ext cx="1302230" cy="369332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None/>
              <a:tabLst>
                <a:tab pos="3998813" algn="r"/>
                <a:tab pos="8229395" algn="r"/>
              </a:tabLst>
            </a:pPr>
            <a:r>
              <a:rPr lang="en-GB" sz="1200" b="1" dirty="0">
                <a:solidFill>
                  <a:srgbClr val="0460A9"/>
                </a:solidFill>
                <a:latin typeface="Arial" panose="020B0604020202020204"/>
              </a:rPr>
              <a:t>Partnerships being developed</a:t>
            </a: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22CDF84E-C64E-E5FD-03A4-FCDAA67D6B30}"/>
              </a:ext>
            </a:extLst>
          </p:cNvPr>
          <p:cNvSpPr txBox="1">
            <a:spLocks/>
          </p:cNvSpPr>
          <p:nvPr/>
        </p:nvSpPr>
        <p:spPr>
          <a:xfrm>
            <a:off x="6083399" y="2025203"/>
            <a:ext cx="2592288" cy="184666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78">
              <a:buNone/>
              <a:tabLst>
                <a:tab pos="3998813" algn="r"/>
                <a:tab pos="8229395" algn="r"/>
              </a:tabLst>
            </a:pPr>
            <a:r>
              <a:rPr lang="en-GB" sz="1200" b="1" dirty="0">
                <a:solidFill>
                  <a:srgbClr val="0460A9"/>
                </a:solidFill>
                <a:latin typeface="Arial" panose="020B0604020202020204"/>
              </a:rPr>
              <a:t>In discussion</a:t>
            </a:r>
          </a:p>
        </p:txBody>
      </p:sp>
      <p:pic>
        <p:nvPicPr>
          <p:cNvPr id="17" name="Grafik 16" descr="Ein Bild, das Himmel, draußen, Stadt enthält.&#10;&#10;Automatisch generierte Beschreibung">
            <a:extLst>
              <a:ext uri="{FF2B5EF4-FFF2-40B4-BE49-F238E27FC236}">
                <a16:creationId xmlns:a16="http://schemas.microsoft.com/office/drawing/2014/main" id="{1DE30859-ECDC-8850-DDEA-672E68EA38E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468313" y="3729673"/>
            <a:ext cx="1080000" cy="583200"/>
          </a:xfrm>
          <a:prstGeom prst="rect">
            <a:avLst/>
          </a:prstGeom>
        </p:spPr>
      </p:pic>
      <p:pic>
        <p:nvPicPr>
          <p:cNvPr id="20" name="Grafik 19" descr="Ein Bild, das Himmel, draußen, Wasser, Ozean enthält.&#10;&#10;Automatisch generierte Beschreibung">
            <a:extLst>
              <a:ext uri="{FF2B5EF4-FFF2-40B4-BE49-F238E27FC236}">
                <a16:creationId xmlns:a16="http://schemas.microsoft.com/office/drawing/2014/main" id="{3A5A4840-18C2-F77E-D6EF-9A760EA1C9A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"/>
          <a:stretch/>
        </p:blipFill>
        <p:spPr>
          <a:xfrm>
            <a:off x="7591170" y="2332549"/>
            <a:ext cx="1080000" cy="583200"/>
          </a:xfrm>
          <a:prstGeom prst="rect">
            <a:avLst/>
          </a:prstGeom>
        </p:spPr>
      </p:pic>
      <p:pic>
        <p:nvPicPr>
          <p:cNvPr id="22" name="Grafik 21" descr="Ein Bild, das Himmel, draußen, Stadt, Tag enthält.&#10;&#10;Automatisch generierte Beschreibung">
            <a:extLst>
              <a:ext uri="{FF2B5EF4-FFF2-40B4-BE49-F238E27FC236}">
                <a16:creationId xmlns:a16="http://schemas.microsoft.com/office/drawing/2014/main" id="{3909C222-1A20-66BD-C1CD-EEC7721CE54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" y="2332549"/>
            <a:ext cx="1080000" cy="583200"/>
          </a:xfrm>
          <a:prstGeom prst="rect">
            <a:avLst/>
          </a:prstGeom>
        </p:spPr>
      </p:pic>
      <p:pic>
        <p:nvPicPr>
          <p:cNvPr id="24" name="Grafik 23" descr="Ein Bild, das Himmel, draußen, Berg, Distanz enthält.&#10;&#10;Automatisch generierte Beschreibung">
            <a:extLst>
              <a:ext uri="{FF2B5EF4-FFF2-40B4-BE49-F238E27FC236}">
                <a16:creationId xmlns:a16="http://schemas.microsoft.com/office/drawing/2014/main" id="{722F44C2-9E17-C77D-7AF1-9F108518599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" b="-306"/>
          <a:stretch/>
        </p:blipFill>
        <p:spPr>
          <a:xfrm>
            <a:off x="468313" y="3033249"/>
            <a:ext cx="1080000" cy="583200"/>
          </a:xfrm>
          <a:prstGeom prst="rect">
            <a:avLst/>
          </a:prstGeom>
        </p:spPr>
      </p:pic>
      <p:pic>
        <p:nvPicPr>
          <p:cNvPr id="26" name="Grafik 25" descr="Ein Bild, das Wasser, Himmel, draußen, Szene enthält.&#10;&#10;Automatisch generierte Beschreibung">
            <a:extLst>
              <a:ext uri="{FF2B5EF4-FFF2-40B4-BE49-F238E27FC236}">
                <a16:creationId xmlns:a16="http://schemas.microsoft.com/office/drawing/2014/main" id="{A669845E-BF48-7F57-8447-AD88F692706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1170" y="3033249"/>
            <a:ext cx="1080000" cy="583200"/>
          </a:xfrm>
          <a:prstGeom prst="rect">
            <a:avLst/>
          </a:prstGeom>
        </p:spPr>
      </p:pic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6CBD2AF7-6218-4892-A76D-162AF30CA318}"/>
              </a:ext>
            </a:extLst>
          </p:cNvPr>
          <p:cNvSpPr txBox="1">
            <a:spLocks/>
          </p:cNvSpPr>
          <p:nvPr/>
        </p:nvSpPr>
        <p:spPr>
          <a:xfrm>
            <a:off x="468000" y="1272211"/>
            <a:ext cx="8207688" cy="207749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None/>
              <a:tabLst>
                <a:tab pos="3998813" algn="r"/>
                <a:tab pos="8229395" algn="r"/>
              </a:tabLst>
              <a:defRPr/>
            </a:pPr>
            <a:r>
              <a:rPr lang="en-GB" sz="1350" b="1">
                <a:solidFill>
                  <a:srgbClr val="0460A9"/>
                </a:solidFill>
                <a:latin typeface="Arial" panose="020B0604020202020204"/>
              </a:rPr>
              <a:t>Partnerships </a:t>
            </a:r>
            <a:r>
              <a:rPr lang="en-GB" sz="1350" b="1" dirty="0">
                <a:solidFill>
                  <a:srgbClr val="0460A9"/>
                </a:solidFill>
                <a:latin typeface="Arial" panose="020B0604020202020204"/>
              </a:rPr>
              <a:t>with data rich cities </a:t>
            </a:r>
            <a:r>
              <a:rPr lang="en-GB" sz="1350" dirty="0">
                <a:solidFill>
                  <a:srgbClr val="000000"/>
                </a:solidFill>
                <a:latin typeface="Arial" panose="020B0604020202020204"/>
              </a:rPr>
              <a:t>to generate insights on what drives CV health outcomes and equity</a:t>
            </a:r>
          </a:p>
        </p:txBody>
      </p:sp>
      <p:sp>
        <p:nvSpPr>
          <p:cNvPr id="54" name="Google Shape;706;g1230904e748_10_0">
            <a:extLst>
              <a:ext uri="{FF2B5EF4-FFF2-40B4-BE49-F238E27FC236}">
                <a16:creationId xmlns:a16="http://schemas.microsoft.com/office/drawing/2014/main" id="{159BF8DC-7D66-4E2E-99E2-78A3A1708190}"/>
              </a:ext>
            </a:extLst>
          </p:cNvPr>
          <p:cNvSpPr txBox="1">
            <a:spLocks/>
          </p:cNvSpPr>
          <p:nvPr/>
        </p:nvSpPr>
        <p:spPr>
          <a:xfrm>
            <a:off x="459422" y="4781550"/>
            <a:ext cx="152900" cy="17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00000000-1234-1234-1234-123412341234}" type="slidenum">
              <a:rPr lang="en-US" sz="900" kern="0">
                <a:solidFill>
                  <a:srgbClr val="9D9D9C"/>
                </a:solidFill>
              </a:rPr>
              <a:pPr defTabSz="914378"/>
              <a:t>10</a:t>
            </a:fld>
            <a:endParaRPr lang="en-US" sz="900" kern="0" dirty="0">
              <a:solidFill>
                <a:srgbClr val="9D9D9C"/>
              </a:solidFill>
            </a:endParaRPr>
          </a:p>
        </p:txBody>
      </p:sp>
      <p:sp>
        <p:nvSpPr>
          <p:cNvPr id="56" name="Fußzeilenplatzhalter 3">
            <a:extLst>
              <a:ext uri="{FF2B5EF4-FFF2-40B4-BE49-F238E27FC236}">
                <a16:creationId xmlns:a16="http://schemas.microsoft.com/office/drawing/2014/main" id="{100FD326-0DE2-42B1-9F73-BB2893053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8023" y="4791422"/>
            <a:ext cx="3792538" cy="228600"/>
          </a:xfrm>
        </p:spPr>
        <p:txBody>
          <a:bodyPr/>
          <a:lstStyle/>
          <a:p>
            <a:pPr defTabSz="914355">
              <a:defRPr/>
            </a:pPr>
            <a:r>
              <a:rPr lang="en-US" dirty="0">
                <a:latin typeface="Arial" panose="020B0604020202020204"/>
              </a:rPr>
              <a:t>Public</a:t>
            </a:r>
          </a:p>
          <a:p>
            <a:pPr defTabSz="914355">
              <a:defRPr/>
            </a:pPr>
            <a:r>
              <a:rPr lang="en-US" dirty="0">
                <a:latin typeface="Arial" panose="020B0604020202020204"/>
              </a:rPr>
              <a:t>
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811BC-AF0C-4E25-BC2E-6052884CB580}"/>
              </a:ext>
            </a:extLst>
          </p:cNvPr>
          <p:cNvGrpSpPr/>
          <p:nvPr/>
        </p:nvGrpSpPr>
        <p:grpSpPr>
          <a:xfrm>
            <a:off x="6775971" y="3654314"/>
            <a:ext cx="1895200" cy="658559"/>
            <a:chOff x="6775971" y="3654314"/>
            <a:chExt cx="1895200" cy="658559"/>
          </a:xfrm>
        </p:grpSpPr>
        <p:sp>
          <p:nvSpPr>
            <p:cNvPr id="55" name="Google Shape;270;p27">
              <a:extLst>
                <a:ext uri="{FF2B5EF4-FFF2-40B4-BE49-F238E27FC236}">
                  <a16:creationId xmlns:a16="http://schemas.microsoft.com/office/drawing/2014/main" id="{ED197563-8D7C-4A0B-AC55-A5E9DC8D9128}"/>
                </a:ext>
              </a:extLst>
            </p:cNvPr>
            <p:cNvSpPr txBox="1"/>
            <p:nvPr/>
          </p:nvSpPr>
          <p:spPr>
            <a:xfrm>
              <a:off x="6775971" y="3795886"/>
              <a:ext cx="815200" cy="516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72000" rIns="90000" bIns="72000" anchor="b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Arial"/>
                  <a:cs typeface="Arial"/>
                  <a:sym typeface="Arial"/>
                </a:rPr>
                <a:t>São Paulo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Arial"/>
                  <a:cs typeface="Arial"/>
                  <a:sym typeface="Arial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Arial"/>
                  <a:cs typeface="Arial"/>
                  <a:sym typeface="Arial"/>
                </a:rPr>
                <a:t>Brazil</a:t>
              </a:r>
            </a:p>
          </p:txBody>
        </p:sp>
        <p:pic>
          <p:nvPicPr>
            <p:cNvPr id="57" name="Picture 2" descr="50,358 São Paulo City Stock Photos, Pictures &amp; Royalty-Free Images - iStock">
              <a:extLst>
                <a:ext uri="{FF2B5EF4-FFF2-40B4-BE49-F238E27FC236}">
                  <a16:creationId xmlns:a16="http://schemas.microsoft.com/office/drawing/2014/main" id="{05717414-3067-4462-AA35-34217ED62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170" y="3654314"/>
              <a:ext cx="1080001" cy="58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26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5C54-D2E7-091E-A343-EC493EDF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AI4HealthyCities: from determinants to </a:t>
            </a:r>
            <a:r>
              <a:rPr lang="en-GB"/>
              <a:t>population health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41803-889C-569A-507E-564952B48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891550A-05BD-AD21-C58B-AC9EA30DC9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8022" y="4781550"/>
            <a:ext cx="5828194" cy="228600"/>
          </a:xfrm>
        </p:spPr>
        <p:txBody>
          <a:bodyPr/>
          <a:lstStyle/>
          <a:p>
            <a:pPr marL="0" marR="0" lvl="0" indent="0" defTabSz="914378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Public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59EFF3-C5A3-C6E3-FBD5-3BCD55726890}"/>
              </a:ext>
            </a:extLst>
          </p:cNvPr>
          <p:cNvSpPr>
            <a:spLocks noChangeAspect="1"/>
          </p:cNvSpPr>
          <p:nvPr/>
        </p:nvSpPr>
        <p:spPr>
          <a:xfrm>
            <a:off x="5897081" y="1492352"/>
            <a:ext cx="1800000" cy="18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55">
              <a:defRPr/>
            </a:pPr>
            <a:endParaRPr lang="en-IN" sz="1400" b="1" kern="0" dirty="0">
              <a:solidFill>
                <a:schemeClr val="bg1"/>
              </a:solidFill>
              <a:latin typeface="Arial" panose="020B0604020202020204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7BE550D-59BD-C2FB-1AF5-488BEA679ED7}"/>
              </a:ext>
            </a:extLst>
          </p:cNvPr>
          <p:cNvCxnSpPr/>
          <p:nvPr/>
        </p:nvCxnSpPr>
        <p:spPr>
          <a:xfrm>
            <a:off x="6797081" y="3285492"/>
            <a:ext cx="103" cy="360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B1CA05-C32B-D633-0F7B-E9703ECF59A5}"/>
              </a:ext>
            </a:extLst>
          </p:cNvPr>
          <p:cNvCxnSpPr/>
          <p:nvPr/>
        </p:nvCxnSpPr>
        <p:spPr>
          <a:xfrm>
            <a:off x="5897081" y="3645492"/>
            <a:ext cx="184634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D61579-75CB-E2D9-04C3-100F2FDC504D}"/>
              </a:ext>
            </a:extLst>
          </p:cNvPr>
          <p:cNvSpPr txBox="1"/>
          <p:nvPr/>
        </p:nvSpPr>
        <p:spPr>
          <a:xfrm>
            <a:off x="5916921" y="3645492"/>
            <a:ext cx="191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Co-design with local decision-makers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F551110F-2624-A868-61B7-9D610833A47C}"/>
              </a:ext>
            </a:extLst>
          </p:cNvPr>
          <p:cNvSpPr/>
          <p:nvPr/>
        </p:nvSpPr>
        <p:spPr>
          <a:xfrm>
            <a:off x="5725521" y="1312352"/>
            <a:ext cx="2160000" cy="2160000"/>
          </a:xfrm>
          <a:prstGeom prst="arc">
            <a:avLst>
              <a:gd name="adj1" fmla="val 19238732"/>
              <a:gd name="adj2" fmla="val 2460408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0F9F9E-1890-5A18-F079-D19DDCAA52FD}"/>
              </a:ext>
            </a:extLst>
          </p:cNvPr>
          <p:cNvSpPr>
            <a:spLocks noChangeAspect="1"/>
          </p:cNvSpPr>
          <p:nvPr/>
        </p:nvSpPr>
        <p:spPr>
          <a:xfrm>
            <a:off x="834573" y="1488922"/>
            <a:ext cx="1800000" cy="18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951ED-4AC5-D71E-4E35-0DFB7C29E7EC}"/>
              </a:ext>
            </a:extLst>
          </p:cNvPr>
          <p:cNvGrpSpPr/>
          <p:nvPr/>
        </p:nvGrpSpPr>
        <p:grpSpPr>
          <a:xfrm>
            <a:off x="834573" y="3288922"/>
            <a:ext cx="1846345" cy="360000"/>
            <a:chOff x="503545" y="3137326"/>
            <a:chExt cx="1846345" cy="360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7C8E5E-C91D-F5F6-100A-FD71A8779B50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>
              <a:off x="1403545" y="3137326"/>
              <a:ext cx="103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359DB6-A354-123C-7E01-25308C3ED45B}"/>
                </a:ext>
              </a:extLst>
            </p:cNvPr>
            <p:cNvCxnSpPr/>
            <p:nvPr/>
          </p:nvCxnSpPr>
          <p:spPr>
            <a:xfrm>
              <a:off x="503545" y="3497326"/>
              <a:ext cx="184634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417CE42-614E-94DB-EA85-42D598B21A8C}"/>
              </a:ext>
            </a:extLst>
          </p:cNvPr>
          <p:cNvSpPr txBox="1"/>
          <p:nvPr/>
        </p:nvSpPr>
        <p:spPr>
          <a:xfrm>
            <a:off x="834573" y="3648922"/>
            <a:ext cx="191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Broad local stakeholder engagement</a:t>
            </a: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894E8E5C-93F1-2A85-E67B-AF5907E2F7B4}"/>
              </a:ext>
            </a:extLst>
          </p:cNvPr>
          <p:cNvSpPr/>
          <p:nvPr/>
        </p:nvSpPr>
        <p:spPr>
          <a:xfrm>
            <a:off x="677745" y="1308922"/>
            <a:ext cx="2160000" cy="2160000"/>
          </a:xfrm>
          <a:prstGeom prst="arc">
            <a:avLst>
              <a:gd name="adj1" fmla="val 19240646"/>
              <a:gd name="adj2" fmla="val 254094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7786078-C935-6A7A-4206-AF39F12D4071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2837745" y="2392990"/>
            <a:ext cx="5256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CAD3EEA-1397-E9BD-B594-CD50DCC62EC5}"/>
              </a:ext>
            </a:extLst>
          </p:cNvPr>
          <p:cNvSpPr>
            <a:spLocks noChangeAspect="1"/>
          </p:cNvSpPr>
          <p:nvPr/>
        </p:nvSpPr>
        <p:spPr>
          <a:xfrm>
            <a:off x="3363410" y="1492990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F6DEC4-77B9-0643-44B5-3B34CA912327}"/>
              </a:ext>
            </a:extLst>
          </p:cNvPr>
          <p:cNvGrpSpPr/>
          <p:nvPr/>
        </p:nvGrpSpPr>
        <p:grpSpPr>
          <a:xfrm>
            <a:off x="3363410" y="3292990"/>
            <a:ext cx="1846345" cy="360000"/>
            <a:chOff x="3365865" y="3137326"/>
            <a:chExt cx="1846345" cy="360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57C0F34-D6EE-A9FB-BF89-7B4F64008885}"/>
                </a:ext>
              </a:extLst>
            </p:cNvPr>
            <p:cNvCxnSpPr/>
            <p:nvPr/>
          </p:nvCxnSpPr>
          <p:spPr>
            <a:xfrm>
              <a:off x="4265865" y="3137326"/>
              <a:ext cx="103" cy="36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AA17B14-F149-8141-1DAF-938EF55ADBC0}"/>
                </a:ext>
              </a:extLst>
            </p:cNvPr>
            <p:cNvCxnSpPr/>
            <p:nvPr/>
          </p:nvCxnSpPr>
          <p:spPr>
            <a:xfrm>
              <a:off x="3365865" y="3497326"/>
              <a:ext cx="184634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165CBBD-5ECB-6C7A-E413-AA505D3B7EDD}"/>
              </a:ext>
            </a:extLst>
          </p:cNvPr>
          <p:cNvSpPr txBox="1"/>
          <p:nvPr/>
        </p:nvSpPr>
        <p:spPr>
          <a:xfrm>
            <a:off x="3362997" y="3654876"/>
            <a:ext cx="1998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Collaboration with academia and </a:t>
            </a:r>
            <a:r>
              <a:rPr lang="de-CH" sz="1600"/>
              <a:t>Microsoft </a:t>
            </a:r>
            <a:br>
              <a:rPr lang="de-CH" sz="1600"/>
            </a:br>
            <a:r>
              <a:rPr lang="de-CH" sz="1600"/>
              <a:t>AI for Health</a:t>
            </a:r>
            <a:endParaRPr lang="de-CH" sz="1600" dirty="0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FD15BDB3-136E-5109-DB21-F067C11DA222}"/>
              </a:ext>
            </a:extLst>
          </p:cNvPr>
          <p:cNvSpPr/>
          <p:nvPr/>
        </p:nvSpPr>
        <p:spPr>
          <a:xfrm>
            <a:off x="3201633" y="1302967"/>
            <a:ext cx="2160000" cy="2160000"/>
          </a:xfrm>
          <a:prstGeom prst="arc">
            <a:avLst>
              <a:gd name="adj1" fmla="val 19230559"/>
              <a:gd name="adj2" fmla="val 2543534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61A19FC-D911-6B7F-4197-B3C6E23ADB39}"/>
              </a:ext>
            </a:extLst>
          </p:cNvPr>
          <p:cNvCxnSpPr>
            <a:cxnSpLocks/>
          </p:cNvCxnSpPr>
          <p:nvPr/>
        </p:nvCxnSpPr>
        <p:spPr>
          <a:xfrm>
            <a:off x="5361633" y="2392990"/>
            <a:ext cx="525665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037846F-4789-D92E-0642-941D23AFFA6E}"/>
              </a:ext>
            </a:extLst>
          </p:cNvPr>
          <p:cNvSpPr txBox="1"/>
          <p:nvPr/>
        </p:nvSpPr>
        <p:spPr>
          <a:xfrm>
            <a:off x="1021226" y="1957357"/>
            <a:ext cx="1440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600" dirty="0">
                <a:solidFill>
                  <a:schemeClr val="bg1"/>
                </a:solidFill>
              </a:rPr>
              <a:t>Phase 1</a:t>
            </a:r>
          </a:p>
          <a:p>
            <a:pPr algn="ctr"/>
            <a:r>
              <a:rPr lang="de-CH" sz="1800" b="1" dirty="0">
                <a:solidFill>
                  <a:schemeClr val="bg1"/>
                </a:solidFill>
              </a:rPr>
              <a:t>Priority </a:t>
            </a:r>
          </a:p>
          <a:p>
            <a:pPr algn="ctr"/>
            <a:r>
              <a:rPr lang="de-CH" sz="1800" b="1" dirty="0">
                <a:solidFill>
                  <a:schemeClr val="bg1"/>
                </a:solidFill>
              </a:rPr>
              <a:t>setting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FADE1-5BE3-4EDE-16F7-B5122BF737E5}"/>
              </a:ext>
            </a:extLst>
          </p:cNvPr>
          <p:cNvSpPr txBox="1"/>
          <p:nvPr/>
        </p:nvSpPr>
        <p:spPr>
          <a:xfrm>
            <a:off x="3422443" y="1972746"/>
            <a:ext cx="160905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600" dirty="0">
                <a:solidFill>
                  <a:schemeClr val="bg1"/>
                </a:solidFill>
              </a:rPr>
              <a:t>Phase 2</a:t>
            </a:r>
          </a:p>
          <a:p>
            <a:pPr algn="ctr"/>
            <a:r>
              <a:rPr lang="de-CH" sz="1800" b="1" dirty="0">
                <a:solidFill>
                  <a:schemeClr val="bg1"/>
                </a:solidFill>
              </a:rPr>
              <a:t>Data-driven insighs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E82D6-E5CB-F058-FD6A-A06A05DF6F27}"/>
              </a:ext>
            </a:extLst>
          </p:cNvPr>
          <p:cNvSpPr txBox="1"/>
          <p:nvPr/>
        </p:nvSpPr>
        <p:spPr>
          <a:xfrm>
            <a:off x="5992554" y="1834247"/>
            <a:ext cx="160905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600" dirty="0">
                <a:solidFill>
                  <a:schemeClr val="bg1"/>
                </a:solidFill>
              </a:rPr>
              <a:t>Phase 3</a:t>
            </a:r>
          </a:p>
          <a:p>
            <a:pPr algn="ctr" defTabSz="914355">
              <a:defRPr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/>
              </a:rPr>
              <a:t>Population health roadmap</a:t>
            </a:r>
            <a:endParaRPr lang="en-IN" sz="2400" b="1" kern="0" dirty="0">
              <a:solidFill>
                <a:schemeClr val="bg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0852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5FFEB-E7A6-FE4B-9F0E-158752E0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49" y="411510"/>
            <a:ext cx="2844015" cy="509380"/>
          </a:xfrm>
        </p:spPr>
        <p:txBody>
          <a:bodyPr>
            <a:normAutofit/>
          </a:bodyPr>
          <a:lstStyle/>
          <a:p>
            <a:r>
              <a:rPr lang="en-GB" sz="3600" dirty="0"/>
              <a:t>Thank you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/>
              <a:t> </a:t>
            </a:r>
            <a:endParaRPr lang="en-US"/>
          </a:p>
        </p:txBody>
      </p:sp>
      <p:pic>
        <p:nvPicPr>
          <p:cNvPr id="16" name="Grafik 6" descr="Ein Bild, das Fenster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B0C341DB-56C1-A247-BFD4-2AE19BBE15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14" y="3031058"/>
            <a:ext cx="378568" cy="378568"/>
          </a:xfrm>
          <a:prstGeom prst="rect">
            <a:avLst/>
          </a:prstGeom>
        </p:spPr>
      </p:pic>
      <p:pic>
        <p:nvPicPr>
          <p:cNvPr id="17" name="Grafik 10">
            <a:hlinkClick r:id="rId5"/>
            <a:extLst>
              <a:ext uri="{FF2B5EF4-FFF2-40B4-BE49-F238E27FC236}">
                <a16:creationId xmlns:a16="http://schemas.microsoft.com/office/drawing/2014/main" id="{73D939CD-6327-D84E-8197-D7246DFB46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97" y="2580846"/>
            <a:ext cx="324000" cy="324000"/>
          </a:xfrm>
          <a:prstGeom prst="rect">
            <a:avLst/>
          </a:prstGeom>
        </p:spPr>
      </p:pic>
      <p:pic>
        <p:nvPicPr>
          <p:cNvPr id="19" name="Grafik 12">
            <a:hlinkClick r:id="rId7"/>
            <a:extLst>
              <a:ext uri="{FF2B5EF4-FFF2-40B4-BE49-F238E27FC236}">
                <a16:creationId xmlns:a16="http://schemas.microsoft.com/office/drawing/2014/main" id="{D86060B5-FA45-A64C-BAF9-661D64999B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98" y="1716661"/>
            <a:ext cx="331827" cy="331827"/>
          </a:xfrm>
          <a:prstGeom prst="rect">
            <a:avLst/>
          </a:prstGeom>
        </p:spPr>
      </p:pic>
      <p:pic>
        <p:nvPicPr>
          <p:cNvPr id="20" name="Grafik 14">
            <a:hlinkClick r:id="rId9"/>
            <a:extLst>
              <a:ext uri="{FF2B5EF4-FFF2-40B4-BE49-F238E27FC236}">
                <a16:creationId xmlns:a16="http://schemas.microsoft.com/office/drawing/2014/main" id="{95B9E309-77AB-CF4A-831D-4E2D4A8F6EC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97" y="2148977"/>
            <a:ext cx="324000" cy="324000"/>
          </a:xfrm>
          <a:prstGeom prst="rect">
            <a:avLst/>
          </a:prstGeom>
        </p:spPr>
      </p:pic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4227F57F-0142-4E19-BE10-91D80AB574FB}"/>
              </a:ext>
            </a:extLst>
          </p:cNvPr>
          <p:cNvSpPr txBox="1">
            <a:spLocks/>
          </p:cNvSpPr>
          <p:nvPr/>
        </p:nvSpPr>
        <p:spPr>
          <a:xfrm>
            <a:off x="899593" y="1777202"/>
            <a:ext cx="3583508" cy="1554272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spcBef>
                <a:spcPts val="1800"/>
              </a:spcBef>
              <a:buNone/>
              <a:tabLst>
                <a:tab pos="3998813" algn="r"/>
                <a:tab pos="8229395" algn="r"/>
              </a:tabLst>
            </a:pPr>
            <a:r>
              <a:rPr lang="en-GB" sz="1400">
                <a:solidFill>
                  <a:srgbClr val="000000"/>
                </a:solidFill>
                <a:latin typeface="Arial" panose="020B0604020202020204"/>
              </a:rPr>
              <a:t>@NovartisFDN</a:t>
            </a:r>
          </a:p>
          <a:p>
            <a:pPr marL="0" indent="0" defTabSz="914378">
              <a:spcBef>
                <a:spcPts val="1800"/>
              </a:spcBef>
              <a:buNone/>
              <a:tabLst>
                <a:tab pos="3998813" algn="r"/>
                <a:tab pos="8229395" algn="r"/>
              </a:tabLst>
            </a:pPr>
            <a:r>
              <a:rPr lang="en-GB" sz="1400">
                <a:solidFill>
                  <a:srgbClr val="000000"/>
                </a:solidFill>
                <a:latin typeface="Arial" panose="020B0604020202020204"/>
              </a:rPr>
              <a:t>Novartis Foundation</a:t>
            </a:r>
          </a:p>
          <a:p>
            <a:pPr marL="0" indent="0" defTabSz="914378">
              <a:spcBef>
                <a:spcPts val="1800"/>
              </a:spcBef>
              <a:buNone/>
              <a:tabLst>
                <a:tab pos="3998813" algn="r"/>
                <a:tab pos="8229395" algn="r"/>
              </a:tabLst>
            </a:pPr>
            <a:r>
              <a:rPr lang="en-GB" sz="1400">
                <a:solidFill>
                  <a:srgbClr val="000000"/>
                </a:solidFill>
                <a:latin typeface="Arial" panose="020B0604020202020204"/>
              </a:rPr>
              <a:t>Novartis Foundation</a:t>
            </a:r>
          </a:p>
          <a:p>
            <a:pPr marL="0" indent="0" defTabSz="914378">
              <a:spcBef>
                <a:spcPts val="1800"/>
              </a:spcBef>
              <a:buNone/>
              <a:tabLst>
                <a:tab pos="3998813" algn="r"/>
                <a:tab pos="8229395" algn="r"/>
              </a:tabLst>
            </a:pPr>
            <a:r>
              <a:rPr lang="en-GB" sz="1400">
                <a:solidFill>
                  <a:srgbClr val="000000"/>
                </a:solidFill>
                <a:latin typeface="Arial" panose="020B0604020202020204"/>
              </a:rPr>
              <a:t>www.novartisfoundation.org</a:t>
            </a:r>
          </a:p>
        </p:txBody>
      </p:sp>
      <p:pic>
        <p:nvPicPr>
          <p:cNvPr id="11" name="Picture 2" descr="No photo description available.">
            <a:extLst>
              <a:ext uri="{FF2B5EF4-FFF2-40B4-BE49-F238E27FC236}">
                <a16:creationId xmlns:a16="http://schemas.microsoft.com/office/drawing/2014/main" id="{5FFE65CE-E8BE-184B-E933-E2A2F0F1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502" y="1006053"/>
            <a:ext cx="4395341" cy="29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C68810B-2F1B-42FB-9321-10841B8F6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422" y="4781550"/>
            <a:ext cx="228600" cy="228600"/>
          </a:xfrm>
        </p:spPr>
        <p:txBody>
          <a:bodyPr/>
          <a:lstStyle/>
          <a:p>
            <a:fld id="{47547CF9-5B10-D24F-A8D7-45A9778164F7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DE57AEB1-AA27-4999-97DA-F383556C8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8022" y="4781550"/>
            <a:ext cx="3792538" cy="228600"/>
          </a:xfrm>
        </p:spPr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47192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 descr="Ein Bild, das Person, darstellend, Gruppe, Personen enthält.&#10;&#10;Automatisch generierte Beschreibung">
            <a:extLst>
              <a:ext uri="{FF2B5EF4-FFF2-40B4-BE49-F238E27FC236}">
                <a16:creationId xmlns:a16="http://schemas.microsoft.com/office/drawing/2014/main" id="{AA8A0E81-C1CF-4CBB-A806-4A3FCEA13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8184" y="-5610"/>
            <a:ext cx="4625818" cy="2647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E7734B-6907-4949-8B64-350BA7031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44" y="2593059"/>
            <a:ext cx="4572056" cy="2550441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6B5FC01-4652-5946-8202-E98D25819C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378"/>
            <a:fld id="{86CB4B4D-7CA3-9044-876B-883B54F8677D}" type="slidenum">
              <a:rPr lang="de-DE">
                <a:latin typeface="Arial" panose="020B0604020202020204"/>
              </a:rPr>
              <a:pPr defTabSz="914378"/>
              <a:t>2</a:t>
            </a:fld>
            <a:endParaRPr lang="de-DE">
              <a:latin typeface="Arial" panose="020B0604020202020204"/>
            </a:endParaRP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65C7656-09AC-2351-C7D0-0B85F6E6A0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" y="0"/>
            <a:ext cx="4571999" cy="3048000"/>
          </a:xfrm>
          <a:prstGeom prst="rect">
            <a:avLst/>
          </a:prstGeom>
        </p:spPr>
      </p:pic>
      <p:pic>
        <p:nvPicPr>
          <p:cNvPr id="2050" name="Picture 2" descr="Cars and homes are engulfed by floodwaters in Pajaro, California, on Saturday.">
            <a:extLst>
              <a:ext uri="{FF2B5EF4-FFF2-40B4-BE49-F238E27FC236}">
                <a16:creationId xmlns:a16="http://schemas.microsoft.com/office/drawing/2014/main" id="{8283D8CA-3F8C-DEEB-7865-155CE8E95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93521"/>
            <a:ext cx="4571942" cy="25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hand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87A32FD4-0D29-4D46-A149-F38383BBF9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1749"/>
            <a:ext cx="4571999" cy="2571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CE6236-BFBD-0E1D-5AF5-6B6508B0E9F4}"/>
              </a:ext>
            </a:extLst>
          </p:cNvPr>
          <p:cNvSpPr/>
          <p:nvPr/>
        </p:nvSpPr>
        <p:spPr>
          <a:xfrm>
            <a:off x="4571999" y="2571750"/>
            <a:ext cx="4571999" cy="25717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1026" name="Picture 2" descr="Microsoft is cutting back on refreshing its data center hardware | TechRadar">
            <a:extLst>
              <a:ext uri="{FF2B5EF4-FFF2-40B4-BE49-F238E27FC236}">
                <a16:creationId xmlns:a16="http://schemas.microsoft.com/office/drawing/2014/main" id="{1A12595E-ABC9-B56D-932F-D8561C45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83"/>
            <a:ext cx="4571999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C3891-B8BE-101C-8D62-E4CCE8F04A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CH" smtClean="0"/>
              <a:t>3</a:t>
            </a:fld>
            <a:endParaRPr lang="de-CH"/>
          </a:p>
        </p:txBody>
      </p:sp>
      <p:pic>
        <p:nvPicPr>
          <p:cNvPr id="4" name="Picture 3" descr="A group of people sitting at a table looking at a screen&#10;&#10;Description automatically generated with medium confidence">
            <a:extLst>
              <a:ext uri="{FF2B5EF4-FFF2-40B4-BE49-F238E27FC236}">
                <a16:creationId xmlns:a16="http://schemas.microsoft.com/office/drawing/2014/main" id="{A9176902-AFD0-E683-F955-9038216073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30221"/>
            <a:ext cx="4571999" cy="2551011"/>
          </a:xfrm>
          <a:prstGeom prst="rect">
            <a:avLst/>
          </a:prstGeom>
        </p:spPr>
      </p:pic>
      <p:pic>
        <p:nvPicPr>
          <p:cNvPr id="1034" name="Picture 10" descr="Screenshot of a promotional video for OpenAI's GPT-4 model.">
            <a:extLst>
              <a:ext uri="{FF2B5EF4-FFF2-40B4-BE49-F238E27FC236}">
                <a16:creationId xmlns:a16="http://schemas.microsoft.com/office/drawing/2014/main" id="{BE0A4B9D-093F-5157-2E12-F63174BC5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2709416"/>
            <a:ext cx="4571999" cy="23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770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B907C-C26B-DA91-CBA6-B408F4B2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799"/>
            <a:ext cx="8229600" cy="960919"/>
          </a:xfrm>
        </p:spPr>
        <p:txBody>
          <a:bodyPr>
            <a:noAutofit/>
          </a:bodyPr>
          <a:lstStyle/>
          <a:p>
            <a:r>
              <a:rPr lang="en-GB" sz="2700" dirty="0"/>
              <a:t>The Novartis Foundation</a:t>
            </a:r>
            <a:br>
              <a:rPr lang="en-GB" sz="2700" dirty="0"/>
            </a:br>
            <a:r>
              <a:rPr lang="en-GB" sz="2100" dirty="0"/>
              <a:t>Using data, digital and AI-led innovations to improve CV population health &amp; narrow health inequities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C551E3F-D157-F365-5958-08DD221C800F}"/>
              </a:ext>
            </a:extLst>
          </p:cNvPr>
          <p:cNvGraphicFramePr>
            <a:graphicFrameLocks/>
          </p:cNvGraphicFramePr>
          <p:nvPr/>
        </p:nvGraphicFramePr>
        <p:xfrm>
          <a:off x="742897" y="3426715"/>
          <a:ext cx="1656000" cy="565200"/>
        </p:xfrm>
        <a:graphic>
          <a:graphicData uri="http://schemas.openxmlformats.org/drawingml/2006/table">
            <a:tbl>
              <a:tblPr>
                <a:tableStyleId>{1C5780E6-A8F4-46B0-B82D-9E7F56C639EF}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73044612"/>
                    </a:ext>
                  </a:extLst>
                </a:gridCol>
              </a:tblGrid>
              <a:tr h="56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spc="0" baseline="0" noProof="0" dirty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Replicating &amp; handing over </a:t>
                      </a:r>
                      <a:r>
                        <a:rPr lang="en-US" sz="1000" b="1" i="0" spc="0" baseline="0" noProof="0" dirty="0">
                          <a:solidFill>
                            <a:schemeClr val="accent2"/>
                          </a:solidFill>
                          <a:latin typeface="+mn-lt"/>
                          <a:cs typeface="Arial" charset="0"/>
                        </a:rPr>
                        <a:t>CARDIO4Cities population health approach</a:t>
                      </a:r>
                      <a:endParaRPr lang="en-US" sz="1000" b="0" i="0" spc="0" baseline="0" noProof="0" dirty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0" marR="0" marT="54000" marB="54000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3D5017D-15FE-18B1-3345-EAED28AD0A5F}"/>
              </a:ext>
            </a:extLst>
          </p:cNvPr>
          <p:cNvGraphicFramePr>
            <a:graphicFrameLocks/>
          </p:cNvGraphicFramePr>
          <p:nvPr/>
        </p:nvGraphicFramePr>
        <p:xfrm>
          <a:off x="2552820" y="3424915"/>
          <a:ext cx="1656000" cy="568800"/>
        </p:xfrm>
        <a:graphic>
          <a:graphicData uri="http://schemas.openxmlformats.org/drawingml/2006/table">
            <a:tbl>
              <a:tblPr>
                <a:tableStyleId>{1C5780E6-A8F4-46B0-B82D-9E7F56C639EF}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73044612"/>
                    </a:ext>
                  </a:extLst>
                </a:gridCol>
              </a:tblGrid>
              <a:tr h="568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spc="0" baseline="0" noProof="0" dirty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Building an </a:t>
                      </a:r>
                      <a:r>
                        <a:rPr lang="en-US" sz="1000" b="1" i="0" spc="0" baseline="0" noProof="0" dirty="0">
                          <a:solidFill>
                            <a:schemeClr val="accent2"/>
                          </a:solidFill>
                          <a:latin typeface="+mn-lt"/>
                          <a:cs typeface="Arial" charset="0"/>
                        </a:rPr>
                        <a:t>intervention simulator </a:t>
                      </a:r>
                      <a:r>
                        <a:rPr lang="en-US" sz="1000" b="1" i="0" spc="0" baseline="0" noProof="0" dirty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in São Paulo</a:t>
                      </a:r>
                      <a:endParaRPr lang="en-US" sz="1000" b="0" i="0" spc="0" baseline="0" noProof="0" dirty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0" marR="0" marT="54000" marB="54000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4E4CBC6-F329-6F25-14E0-B60BA72471F8}"/>
              </a:ext>
            </a:extLst>
          </p:cNvPr>
          <p:cNvGraphicFramePr>
            <a:graphicFrameLocks/>
          </p:cNvGraphicFramePr>
          <p:nvPr/>
        </p:nvGraphicFramePr>
        <p:xfrm>
          <a:off x="5076056" y="3421153"/>
          <a:ext cx="1656000" cy="568800"/>
        </p:xfrm>
        <a:graphic>
          <a:graphicData uri="http://schemas.openxmlformats.org/drawingml/2006/table">
            <a:tbl>
              <a:tblPr>
                <a:tableStyleId>{1C5780E6-A8F4-46B0-B82D-9E7F56C639EF}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73044612"/>
                    </a:ext>
                  </a:extLst>
                </a:gridCol>
              </a:tblGrid>
              <a:tr h="568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spc="0" baseline="0" noProof="0" dirty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Decipher</a:t>
                      </a:r>
                      <a:r>
                        <a:rPr lang="en-US" sz="1000" b="1" i="0" spc="0" baseline="0" noProof="0" dirty="0">
                          <a:solidFill>
                            <a:schemeClr val="accent2"/>
                          </a:solidFill>
                          <a:latin typeface="+mn-lt"/>
                          <a:cs typeface="Arial" charset="0"/>
                        </a:rPr>
                        <a:t> drivers of health equity </a:t>
                      </a:r>
                      <a:r>
                        <a:rPr lang="en-US" sz="1000" b="1" i="0" spc="0" baseline="0" noProof="0" dirty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in data rich cities</a:t>
                      </a:r>
                      <a:endParaRPr lang="en-US" sz="900" b="0" i="0" spc="0" baseline="0" noProof="0" dirty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0" marR="0" marT="54000" marB="54000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14B9778-3B73-B99F-B3AF-0D9EFE6998F9}"/>
              </a:ext>
            </a:extLst>
          </p:cNvPr>
          <p:cNvGraphicFramePr>
            <a:graphicFrameLocks/>
          </p:cNvGraphicFramePr>
          <p:nvPr/>
        </p:nvGraphicFramePr>
        <p:xfrm>
          <a:off x="6870437" y="3417128"/>
          <a:ext cx="1656000" cy="568800"/>
        </p:xfrm>
        <a:graphic>
          <a:graphicData uri="http://schemas.openxmlformats.org/drawingml/2006/table">
            <a:tbl>
              <a:tblPr>
                <a:tableStyleId>{1C5780E6-A8F4-46B0-B82D-9E7F56C639EF}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73044612"/>
                    </a:ext>
                  </a:extLst>
                </a:gridCol>
              </a:tblGrid>
              <a:tr h="568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spc="-20" baseline="0" noProof="0" dirty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Share insights through </a:t>
                      </a:r>
                      <a:r>
                        <a:rPr lang="en-US" sz="1000" b="1" i="0" spc="0" baseline="0" noProof="0" dirty="0">
                          <a:solidFill>
                            <a:schemeClr val="accent2"/>
                          </a:solidFill>
                          <a:latin typeface="+mn-lt"/>
                          <a:cs typeface="Arial" charset="0"/>
                        </a:rPr>
                        <a:t>AI4HealthyCities Summits</a:t>
                      </a:r>
                      <a:endParaRPr lang="en-US" sz="1000" b="0" i="0" spc="0" baseline="0" noProof="0" dirty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</a:txBody>
                  <a:tcPr marL="0" marR="0" marT="54000" marB="54000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4B9998A-63D3-2C06-A986-DF182490BA6A}"/>
              </a:ext>
            </a:extLst>
          </p:cNvPr>
          <p:cNvCxnSpPr>
            <a:cxnSpLocks/>
          </p:cNvCxnSpPr>
          <p:nvPr/>
        </p:nvCxnSpPr>
        <p:spPr>
          <a:xfrm>
            <a:off x="4644008" y="2146690"/>
            <a:ext cx="0" cy="1839239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">
            <a:extLst>
              <a:ext uri="{FF2B5EF4-FFF2-40B4-BE49-F238E27FC236}">
                <a16:creationId xmlns:a16="http://schemas.microsoft.com/office/drawing/2014/main" id="{A3A91C84-FBF9-D7E7-4E91-094FE803912C}"/>
              </a:ext>
            </a:extLst>
          </p:cNvPr>
          <p:cNvSpPr txBox="1"/>
          <p:nvPr/>
        </p:nvSpPr>
        <p:spPr>
          <a:xfrm>
            <a:off x="747592" y="2141078"/>
            <a:ext cx="34612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CARDIO4Cities approach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population health</a:t>
            </a:r>
            <a:endParaRPr kumimoji="0" lang="en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783D2B0C-BFB3-7A87-F990-CB0ED39D9487}"/>
              </a:ext>
            </a:extLst>
          </p:cNvPr>
          <p:cNvSpPr txBox="1"/>
          <p:nvPr/>
        </p:nvSpPr>
        <p:spPr>
          <a:xfrm>
            <a:off x="5076057" y="2143033"/>
            <a:ext cx="34558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AI4HealthyCities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 Equity Network</a:t>
            </a:r>
          </a:p>
        </p:txBody>
      </p:sp>
      <p:cxnSp>
        <p:nvCxnSpPr>
          <p:cNvPr id="20" name="Straight Connector 6">
            <a:extLst>
              <a:ext uri="{FF2B5EF4-FFF2-40B4-BE49-F238E27FC236}">
                <a16:creationId xmlns:a16="http://schemas.microsoft.com/office/drawing/2014/main" id="{E25B6A41-3320-B1C0-26EE-FBF7A3F75D31}"/>
              </a:ext>
            </a:extLst>
          </p:cNvPr>
          <p:cNvCxnSpPr>
            <a:cxnSpLocks/>
          </p:cNvCxnSpPr>
          <p:nvPr/>
        </p:nvCxnSpPr>
        <p:spPr>
          <a:xfrm>
            <a:off x="747600" y="2576198"/>
            <a:ext cx="3461230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5">
            <a:extLst>
              <a:ext uri="{FF2B5EF4-FFF2-40B4-BE49-F238E27FC236}">
                <a16:creationId xmlns:a16="http://schemas.microsoft.com/office/drawing/2014/main" id="{172D153A-1D2E-5E33-1481-3A5C21BB7283}"/>
              </a:ext>
            </a:extLst>
          </p:cNvPr>
          <p:cNvCxnSpPr>
            <a:cxnSpLocks/>
          </p:cNvCxnSpPr>
          <p:nvPr/>
        </p:nvCxnSpPr>
        <p:spPr>
          <a:xfrm>
            <a:off x="5076057" y="2587280"/>
            <a:ext cx="3455873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9">
            <a:extLst>
              <a:ext uri="{FF2B5EF4-FFF2-40B4-BE49-F238E27FC236}">
                <a16:creationId xmlns:a16="http://schemas.microsoft.com/office/drawing/2014/main" id="{42BE23D6-3D31-B119-D321-7BEECF110220}"/>
              </a:ext>
            </a:extLst>
          </p:cNvPr>
          <p:cNvSpPr/>
          <p:nvPr/>
        </p:nvSpPr>
        <p:spPr>
          <a:xfrm>
            <a:off x="747592" y="1850523"/>
            <a:ext cx="7784324" cy="210643"/>
          </a:xfrm>
          <a:prstGeom prst="triangle">
            <a:avLst>
              <a:gd name="adj" fmla="val 50565"/>
            </a:avLst>
          </a:prstGeom>
          <a:solidFill>
            <a:schemeClr val="bg2">
              <a:alpha val="5019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D78A805E-C964-137C-B80D-0A9D17437E7C}"/>
              </a:ext>
            </a:extLst>
          </p:cNvPr>
          <p:cNvSpPr txBox="1"/>
          <p:nvPr/>
        </p:nvSpPr>
        <p:spPr>
          <a:xfrm>
            <a:off x="457200" y="4142710"/>
            <a:ext cx="8229592" cy="369332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Underpinned by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collaborative for CV population health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regional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HealthTech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Hub(s)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supporting startups that bring the solutions for improving population health</a:t>
            </a:r>
          </a:p>
        </p:txBody>
      </p:sp>
      <p:pic>
        <p:nvPicPr>
          <p:cNvPr id="24" name="Grafik 23" descr="Ein Bild, das Text, drinnen, Person enthält.&#10;&#10;Automatisch generierte Beschreibung">
            <a:extLst>
              <a:ext uri="{FF2B5EF4-FFF2-40B4-BE49-F238E27FC236}">
                <a16:creationId xmlns:a16="http://schemas.microsoft.com/office/drawing/2014/main" id="{6D05B3E0-09F5-1BC8-635B-AE398839E9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5"/>
          <a:stretch/>
        </p:blipFill>
        <p:spPr>
          <a:xfrm>
            <a:off x="747599" y="2677320"/>
            <a:ext cx="1656000" cy="756421"/>
          </a:xfrm>
          <a:prstGeom prst="rect">
            <a:avLst/>
          </a:prstGeom>
        </p:spPr>
      </p:pic>
      <p:pic>
        <p:nvPicPr>
          <p:cNvPr id="25" name="Grafik 24" descr="Ein Bild, das Person, drinnen, Wand, jung enthält.&#10;&#10;Automatisch generierte Beschreibung">
            <a:extLst>
              <a:ext uri="{FF2B5EF4-FFF2-40B4-BE49-F238E27FC236}">
                <a16:creationId xmlns:a16="http://schemas.microsoft.com/office/drawing/2014/main" id="{90F0176D-60ED-DE46-44D3-C640938FE8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960" y="2682975"/>
            <a:ext cx="1656000" cy="747571"/>
          </a:xfrm>
          <a:prstGeom prst="rect">
            <a:avLst/>
          </a:prstGeom>
        </p:spPr>
      </p:pic>
      <p:pic>
        <p:nvPicPr>
          <p:cNvPr id="26" name="Grafik 25" descr="Ein Bild, das Text, Person, drinnen, Frau enthält.&#10;&#10;Automatisch generierte Beschreibung">
            <a:extLst>
              <a:ext uri="{FF2B5EF4-FFF2-40B4-BE49-F238E27FC236}">
                <a16:creationId xmlns:a16="http://schemas.microsoft.com/office/drawing/2014/main" id="{26E40B27-C023-4C08-DC76-9C99DA1CEC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2"/>
          <a:stretch/>
        </p:blipFill>
        <p:spPr>
          <a:xfrm>
            <a:off x="5076056" y="2677319"/>
            <a:ext cx="1656000" cy="7518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0FBF7F1-F9AB-5FEB-99A3-8E8D27E106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929" y="2673278"/>
            <a:ext cx="1656000" cy="755839"/>
          </a:xfrm>
          <a:prstGeom prst="rect">
            <a:avLst/>
          </a:prstGeom>
        </p:spPr>
      </p:pic>
      <p:sp>
        <p:nvSpPr>
          <p:cNvPr id="35" name="Rectangle 48">
            <a:extLst>
              <a:ext uri="{FF2B5EF4-FFF2-40B4-BE49-F238E27FC236}">
                <a16:creationId xmlns:a16="http://schemas.microsoft.com/office/drawing/2014/main" id="{D4AFA338-F9DE-F5CE-62F1-9042446A517D}"/>
              </a:ext>
            </a:extLst>
          </p:cNvPr>
          <p:cNvSpPr/>
          <p:nvPr/>
        </p:nvSpPr>
        <p:spPr>
          <a:xfrm>
            <a:off x="457201" y="1430054"/>
            <a:ext cx="8229600" cy="35935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398433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Influencing Population Health Policies and Actions</a:t>
            </a:r>
          </a:p>
        </p:txBody>
      </p:sp>
      <p:sp>
        <p:nvSpPr>
          <p:cNvPr id="36" name="Freeform: Shape 115">
            <a:extLst>
              <a:ext uri="{FF2B5EF4-FFF2-40B4-BE49-F238E27FC236}">
                <a16:creationId xmlns:a16="http://schemas.microsoft.com/office/drawing/2014/main" id="{77C7B367-4E51-AD50-0B66-1C20EB30D154}"/>
              </a:ext>
            </a:extLst>
          </p:cNvPr>
          <p:cNvSpPr/>
          <p:nvPr/>
        </p:nvSpPr>
        <p:spPr>
          <a:xfrm>
            <a:off x="2267745" y="1478326"/>
            <a:ext cx="256436" cy="261364"/>
          </a:xfrm>
          <a:custGeom>
            <a:avLst/>
            <a:gdLst>
              <a:gd name="connsiteX0" fmla="*/ 849059 w 983088"/>
              <a:gd name="connsiteY0" fmla="*/ 785038 h 1053452"/>
              <a:gd name="connsiteX1" fmla="*/ 777240 w 983088"/>
              <a:gd name="connsiteY1" fmla="*/ 805993 h 1053452"/>
              <a:gd name="connsiteX2" fmla="*/ 671227 w 983088"/>
              <a:gd name="connsiteY2" fmla="*/ 699599 h 1053452"/>
              <a:gd name="connsiteX3" fmla="*/ 604428 w 983088"/>
              <a:gd name="connsiteY3" fmla="*/ 423334 h 1053452"/>
              <a:gd name="connsiteX4" fmla="*/ 518827 w 983088"/>
              <a:gd name="connsiteY4" fmla="*/ 394799 h 1053452"/>
              <a:gd name="connsiteX5" fmla="*/ 518827 w 983088"/>
              <a:gd name="connsiteY5" fmla="*/ 266307 h 1053452"/>
              <a:gd name="connsiteX6" fmla="*/ 632241 w 983088"/>
              <a:gd name="connsiteY6" fmla="*/ 114793 h 1053452"/>
              <a:gd name="connsiteX7" fmla="*/ 480727 w 983088"/>
              <a:gd name="connsiteY7" fmla="*/ 1380 h 1053452"/>
              <a:gd name="connsiteX8" fmla="*/ 367314 w 983088"/>
              <a:gd name="connsiteY8" fmla="*/ 152893 h 1053452"/>
              <a:gd name="connsiteX9" fmla="*/ 480727 w 983088"/>
              <a:gd name="connsiteY9" fmla="*/ 266307 h 1053452"/>
              <a:gd name="connsiteX10" fmla="*/ 480727 w 983088"/>
              <a:gd name="connsiteY10" fmla="*/ 394989 h 1053452"/>
              <a:gd name="connsiteX11" fmla="*/ 299551 w 983088"/>
              <a:gd name="connsiteY11" fmla="*/ 613460 h 1053452"/>
              <a:gd name="connsiteX12" fmla="*/ 328327 w 983088"/>
              <a:gd name="connsiteY12" fmla="*/ 699789 h 1053452"/>
              <a:gd name="connsiteX13" fmla="*/ 215075 w 983088"/>
              <a:gd name="connsiteY13" fmla="*/ 811803 h 1053452"/>
              <a:gd name="connsiteX14" fmla="*/ 134493 w 983088"/>
              <a:gd name="connsiteY14" fmla="*/ 784657 h 1053452"/>
              <a:gd name="connsiteX15" fmla="*/ 0 w 983088"/>
              <a:gd name="connsiteY15" fmla="*/ 918959 h 1053452"/>
              <a:gd name="connsiteX16" fmla="*/ 134303 w 983088"/>
              <a:gd name="connsiteY16" fmla="*/ 1053453 h 1053452"/>
              <a:gd name="connsiteX17" fmla="*/ 268796 w 983088"/>
              <a:gd name="connsiteY17" fmla="*/ 919150 h 1053452"/>
              <a:gd name="connsiteX18" fmla="*/ 268796 w 983088"/>
              <a:gd name="connsiteY18" fmla="*/ 919055 h 1053452"/>
              <a:gd name="connsiteX19" fmla="*/ 241745 w 983088"/>
              <a:gd name="connsiteY19" fmla="*/ 838473 h 1053452"/>
              <a:gd name="connsiteX20" fmla="*/ 350139 w 983088"/>
              <a:gd name="connsiteY20" fmla="*/ 730174 h 1053452"/>
              <a:gd name="connsiteX21" fmla="*/ 632603 w 983088"/>
              <a:gd name="connsiteY21" fmla="*/ 745462 h 1053452"/>
              <a:gd name="connsiteX22" fmla="*/ 647891 w 983088"/>
              <a:gd name="connsiteY22" fmla="*/ 730174 h 1053452"/>
              <a:gd name="connsiteX23" fmla="*/ 748475 w 983088"/>
              <a:gd name="connsiteY23" fmla="*/ 830663 h 1053452"/>
              <a:gd name="connsiteX24" fmla="*/ 760867 w 983088"/>
              <a:gd name="connsiteY24" fmla="*/ 1019648 h 1053452"/>
              <a:gd name="connsiteX25" fmla="*/ 949852 w 983088"/>
              <a:gd name="connsiteY25" fmla="*/ 1007256 h 1053452"/>
              <a:gd name="connsiteX26" fmla="*/ 937460 w 983088"/>
              <a:gd name="connsiteY26" fmla="*/ 818271 h 1053452"/>
              <a:gd name="connsiteX27" fmla="*/ 849059 w 983088"/>
              <a:gd name="connsiteY27" fmla="*/ 785038 h 1053452"/>
              <a:gd name="connsiteX28" fmla="*/ 134684 w 983088"/>
              <a:gd name="connsiteY28" fmla="*/ 1015638 h 1053452"/>
              <a:gd name="connsiteX29" fmla="*/ 38100 w 983088"/>
              <a:gd name="connsiteY29" fmla="*/ 919055 h 1053452"/>
              <a:gd name="connsiteX30" fmla="*/ 134684 w 983088"/>
              <a:gd name="connsiteY30" fmla="*/ 822471 h 1053452"/>
              <a:gd name="connsiteX31" fmla="*/ 231267 w 983088"/>
              <a:gd name="connsiteY31" fmla="*/ 919055 h 1053452"/>
              <a:gd name="connsiteX32" fmla="*/ 134493 w 983088"/>
              <a:gd name="connsiteY32" fmla="*/ 1015638 h 1053452"/>
              <a:gd name="connsiteX33" fmla="*/ 402908 w 983088"/>
              <a:gd name="connsiteY33" fmla="*/ 133909 h 1053452"/>
              <a:gd name="connsiteX34" fmla="*/ 499015 w 983088"/>
              <a:gd name="connsiteY34" fmla="*/ 37802 h 1053452"/>
              <a:gd name="connsiteX35" fmla="*/ 595122 w 983088"/>
              <a:gd name="connsiteY35" fmla="*/ 133909 h 1053452"/>
              <a:gd name="connsiteX36" fmla="*/ 499015 w 983088"/>
              <a:gd name="connsiteY36" fmla="*/ 230016 h 1053452"/>
              <a:gd name="connsiteX37" fmla="*/ 402908 w 983088"/>
              <a:gd name="connsiteY37" fmla="*/ 133909 h 1053452"/>
              <a:gd name="connsiteX38" fmla="*/ 499015 w 983088"/>
              <a:gd name="connsiteY38" fmla="*/ 758654 h 1053452"/>
              <a:gd name="connsiteX39" fmla="*/ 335566 w 983088"/>
              <a:gd name="connsiteY39" fmla="*/ 595205 h 1053452"/>
              <a:gd name="connsiteX40" fmla="*/ 499015 w 983088"/>
              <a:gd name="connsiteY40" fmla="*/ 431756 h 1053452"/>
              <a:gd name="connsiteX41" fmla="*/ 662464 w 983088"/>
              <a:gd name="connsiteY41" fmla="*/ 595205 h 1053452"/>
              <a:gd name="connsiteX42" fmla="*/ 499015 w 983088"/>
              <a:gd name="connsiteY42" fmla="*/ 758654 h 1053452"/>
              <a:gd name="connsiteX43" fmla="*/ 849059 w 983088"/>
              <a:gd name="connsiteY43" fmla="*/ 1015829 h 1053452"/>
              <a:gd name="connsiteX44" fmla="*/ 752666 w 983088"/>
              <a:gd name="connsiteY44" fmla="*/ 919626 h 1053452"/>
              <a:gd name="connsiteX45" fmla="*/ 848868 w 983088"/>
              <a:gd name="connsiteY45" fmla="*/ 823233 h 1053452"/>
              <a:gd name="connsiteX46" fmla="*/ 945261 w 983088"/>
              <a:gd name="connsiteY46" fmla="*/ 919436 h 1053452"/>
              <a:gd name="connsiteX47" fmla="*/ 945261 w 983088"/>
              <a:gd name="connsiteY47" fmla="*/ 919531 h 1053452"/>
              <a:gd name="connsiteX48" fmla="*/ 849059 w 983088"/>
              <a:gd name="connsiteY48" fmla="*/ 1015353 h 105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83088" h="1053452">
                <a:moveTo>
                  <a:pt x="849059" y="785038"/>
                </a:moveTo>
                <a:cubicBezTo>
                  <a:pt x="823608" y="785029"/>
                  <a:pt x="798690" y="792296"/>
                  <a:pt x="777240" y="805993"/>
                </a:cubicBezTo>
                <a:lnTo>
                  <a:pt x="671227" y="699599"/>
                </a:lnTo>
                <a:cubicBezTo>
                  <a:pt x="729072" y="604865"/>
                  <a:pt x="699164" y="481177"/>
                  <a:pt x="604428" y="423334"/>
                </a:cubicBezTo>
                <a:cubicBezTo>
                  <a:pt x="578429" y="407457"/>
                  <a:pt x="549156" y="397699"/>
                  <a:pt x="518827" y="394799"/>
                </a:cubicBezTo>
                <a:lnTo>
                  <a:pt x="518827" y="266307"/>
                </a:lnTo>
                <a:cubicBezTo>
                  <a:pt x="591985" y="255785"/>
                  <a:pt x="642757" y="187951"/>
                  <a:pt x="632241" y="114793"/>
                </a:cubicBezTo>
                <a:cubicBezTo>
                  <a:pt x="621716" y="41636"/>
                  <a:pt x="553885" y="-9141"/>
                  <a:pt x="480727" y="1380"/>
                </a:cubicBezTo>
                <a:cubicBezTo>
                  <a:pt x="407569" y="11900"/>
                  <a:pt x="356792" y="79736"/>
                  <a:pt x="367314" y="152893"/>
                </a:cubicBezTo>
                <a:cubicBezTo>
                  <a:pt x="375767" y="211674"/>
                  <a:pt x="421946" y="257853"/>
                  <a:pt x="480727" y="266307"/>
                </a:cubicBezTo>
                <a:lnTo>
                  <a:pt x="480727" y="394989"/>
                </a:lnTo>
                <a:cubicBezTo>
                  <a:pt x="370367" y="405288"/>
                  <a:pt x="289251" y="503101"/>
                  <a:pt x="299551" y="613460"/>
                </a:cubicBezTo>
                <a:cubicBezTo>
                  <a:pt x="302406" y="644059"/>
                  <a:pt x="312251" y="673596"/>
                  <a:pt x="328327" y="699789"/>
                </a:cubicBezTo>
                <a:lnTo>
                  <a:pt x="215075" y="811803"/>
                </a:lnTo>
                <a:cubicBezTo>
                  <a:pt x="191896" y="794201"/>
                  <a:pt x="163596" y="784667"/>
                  <a:pt x="134493" y="784657"/>
                </a:cubicBezTo>
                <a:cubicBezTo>
                  <a:pt x="60268" y="784600"/>
                  <a:pt x="52" y="844731"/>
                  <a:pt x="0" y="918959"/>
                </a:cubicBezTo>
                <a:cubicBezTo>
                  <a:pt x="-52" y="993188"/>
                  <a:pt x="60077" y="1053396"/>
                  <a:pt x="134303" y="1053453"/>
                </a:cubicBezTo>
                <a:cubicBezTo>
                  <a:pt x="208528" y="1053510"/>
                  <a:pt x="268743" y="993378"/>
                  <a:pt x="268796" y="919150"/>
                </a:cubicBezTo>
                <a:cubicBezTo>
                  <a:pt x="268796" y="919122"/>
                  <a:pt x="268796" y="919083"/>
                  <a:pt x="268796" y="919055"/>
                </a:cubicBezTo>
                <a:cubicBezTo>
                  <a:pt x="268810" y="889965"/>
                  <a:pt x="259311" y="861667"/>
                  <a:pt x="241745" y="838473"/>
                </a:cubicBezTo>
                <a:lnTo>
                  <a:pt x="350139" y="730174"/>
                </a:lnTo>
                <a:cubicBezTo>
                  <a:pt x="423918" y="812394"/>
                  <a:pt x="550382" y="819242"/>
                  <a:pt x="632603" y="745462"/>
                </a:cubicBezTo>
                <a:cubicBezTo>
                  <a:pt x="637975" y="740642"/>
                  <a:pt x="643071" y="735546"/>
                  <a:pt x="647891" y="730174"/>
                </a:cubicBezTo>
                <a:lnTo>
                  <a:pt x="748475" y="830663"/>
                </a:lnTo>
                <a:cubicBezTo>
                  <a:pt x="699707" y="886270"/>
                  <a:pt x="705260" y="970890"/>
                  <a:pt x="760867" y="1019648"/>
                </a:cubicBezTo>
                <a:cubicBezTo>
                  <a:pt x="816483" y="1068416"/>
                  <a:pt x="901094" y="1062863"/>
                  <a:pt x="949852" y="1007256"/>
                </a:cubicBezTo>
                <a:cubicBezTo>
                  <a:pt x="998620" y="951649"/>
                  <a:pt x="993077" y="867029"/>
                  <a:pt x="937460" y="818271"/>
                </a:cubicBezTo>
                <a:cubicBezTo>
                  <a:pt x="913009" y="796821"/>
                  <a:pt x="881587" y="785009"/>
                  <a:pt x="849059" y="785038"/>
                </a:cubicBezTo>
                <a:close/>
                <a:moveTo>
                  <a:pt x="134684" y="1015638"/>
                </a:moveTo>
                <a:cubicBezTo>
                  <a:pt x="81342" y="1015638"/>
                  <a:pt x="38100" y="972395"/>
                  <a:pt x="38100" y="919055"/>
                </a:cubicBezTo>
                <a:cubicBezTo>
                  <a:pt x="38100" y="865715"/>
                  <a:pt x="81342" y="822471"/>
                  <a:pt x="134684" y="822471"/>
                </a:cubicBezTo>
                <a:cubicBezTo>
                  <a:pt x="188025" y="822471"/>
                  <a:pt x="231267" y="865715"/>
                  <a:pt x="231267" y="919055"/>
                </a:cubicBezTo>
                <a:cubicBezTo>
                  <a:pt x="231215" y="972452"/>
                  <a:pt x="187887" y="1015695"/>
                  <a:pt x="134493" y="1015638"/>
                </a:cubicBezTo>
                <a:close/>
                <a:moveTo>
                  <a:pt x="402908" y="133909"/>
                </a:moveTo>
                <a:cubicBezTo>
                  <a:pt x="402908" y="80830"/>
                  <a:pt x="445937" y="37802"/>
                  <a:pt x="499015" y="37802"/>
                </a:cubicBezTo>
                <a:cubicBezTo>
                  <a:pt x="552094" y="37802"/>
                  <a:pt x="595122" y="80830"/>
                  <a:pt x="595122" y="133909"/>
                </a:cubicBezTo>
                <a:cubicBezTo>
                  <a:pt x="595122" y="186988"/>
                  <a:pt x="552093" y="230016"/>
                  <a:pt x="499015" y="230016"/>
                </a:cubicBezTo>
                <a:cubicBezTo>
                  <a:pt x="445958" y="229964"/>
                  <a:pt x="402960" y="186966"/>
                  <a:pt x="402908" y="133909"/>
                </a:cubicBezTo>
                <a:close/>
                <a:moveTo>
                  <a:pt x="499015" y="758654"/>
                </a:moveTo>
                <a:cubicBezTo>
                  <a:pt x="408745" y="758654"/>
                  <a:pt x="335566" y="685473"/>
                  <a:pt x="335566" y="595205"/>
                </a:cubicBezTo>
                <a:cubicBezTo>
                  <a:pt x="335566" y="504934"/>
                  <a:pt x="408745" y="431756"/>
                  <a:pt x="499015" y="431756"/>
                </a:cubicBezTo>
                <a:cubicBezTo>
                  <a:pt x="589285" y="431756"/>
                  <a:pt x="662464" y="504934"/>
                  <a:pt x="662464" y="595205"/>
                </a:cubicBezTo>
                <a:cubicBezTo>
                  <a:pt x="662359" y="685435"/>
                  <a:pt x="589241" y="758549"/>
                  <a:pt x="499015" y="758654"/>
                </a:cubicBezTo>
                <a:close/>
                <a:moveTo>
                  <a:pt x="849059" y="1015829"/>
                </a:moveTo>
                <a:cubicBezTo>
                  <a:pt x="795871" y="1015886"/>
                  <a:pt x="752723" y="972814"/>
                  <a:pt x="752666" y="919626"/>
                </a:cubicBezTo>
                <a:cubicBezTo>
                  <a:pt x="752608" y="866439"/>
                  <a:pt x="795680" y="823290"/>
                  <a:pt x="848868" y="823233"/>
                </a:cubicBezTo>
                <a:cubicBezTo>
                  <a:pt x="902056" y="823176"/>
                  <a:pt x="945204" y="866248"/>
                  <a:pt x="945261" y="919436"/>
                </a:cubicBezTo>
                <a:cubicBezTo>
                  <a:pt x="945261" y="919464"/>
                  <a:pt x="945261" y="919502"/>
                  <a:pt x="945261" y="919531"/>
                </a:cubicBezTo>
                <a:cubicBezTo>
                  <a:pt x="944899" y="972452"/>
                  <a:pt x="901979" y="1015200"/>
                  <a:pt x="849059" y="101535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Google Shape;706;g1230904e748_10_0">
            <a:extLst>
              <a:ext uri="{FF2B5EF4-FFF2-40B4-BE49-F238E27FC236}">
                <a16:creationId xmlns:a16="http://schemas.microsoft.com/office/drawing/2014/main" id="{6FB53A11-E3E1-4310-BB39-6728DE7B7456}"/>
              </a:ext>
            </a:extLst>
          </p:cNvPr>
          <p:cNvSpPr txBox="1">
            <a:spLocks/>
          </p:cNvSpPr>
          <p:nvPr/>
        </p:nvSpPr>
        <p:spPr>
          <a:xfrm>
            <a:off x="459422" y="4781550"/>
            <a:ext cx="152900" cy="17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D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9D9D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Fußzeilenplatzhalter 3">
            <a:extLst>
              <a:ext uri="{FF2B5EF4-FFF2-40B4-BE49-F238E27FC236}">
                <a16:creationId xmlns:a16="http://schemas.microsoft.com/office/drawing/2014/main" id="{CB81A26B-ADC5-416E-A5CD-21BCD94BE0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8023" y="4791422"/>
            <a:ext cx="3792538" cy="228600"/>
          </a:xfrm>
        </p:spPr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</a:t>
            </a:r>
            <a:r>
              <a:rPr lang="en-US" dirty="0">
                <a:latin typeface="Arial" panose="020B0604020202020204"/>
              </a:rPr>
              <a:t>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25702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D2CB9-C559-A371-07A4-EAB60BB9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960919"/>
          </a:xfrm>
        </p:spPr>
        <p:txBody>
          <a:bodyPr>
            <a:noAutofit/>
          </a:bodyPr>
          <a:lstStyle/>
          <a:p>
            <a:r>
              <a:rPr lang="en-GB" dirty="0"/>
              <a:t>CARDIO4Cities approach toward urban CV population health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50535E-47CE-3C88-6721-964653587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C03B6C-B008-FC09-A7D5-D3619559A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47CF9-5B10-D24F-A8D7-45A9778164F7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D2D83275-E439-33B4-6A1B-7A67718D82A0}"/>
              </a:ext>
            </a:extLst>
          </p:cNvPr>
          <p:cNvSpPr txBox="1">
            <a:spLocks/>
          </p:cNvSpPr>
          <p:nvPr/>
        </p:nvSpPr>
        <p:spPr>
          <a:xfrm>
            <a:off x="3505973" y="1443672"/>
            <a:ext cx="2120941" cy="184666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>
                <a:tab pos="3998813" algn="r"/>
                <a:tab pos="8229395" algn="r"/>
              </a:tabLst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CARDIO4Cities Approach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D5BDA547-7547-055E-58F6-2CC0BC942D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400" y="1697369"/>
            <a:ext cx="576000" cy="576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3475C89-103E-D41F-E02D-474EB99B97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13" y="1795626"/>
            <a:ext cx="360000" cy="34678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BC6021B1-6F2A-2B5D-A65B-548A425DB1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721" y="1685761"/>
            <a:ext cx="576000" cy="576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54AA146-AFBD-D925-8217-A927471240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107" y="1690110"/>
            <a:ext cx="576000" cy="576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EE885FDC-6F3D-0C02-4452-8E56D5ADC5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969" y="1729641"/>
            <a:ext cx="504000" cy="504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26AFDEAF-D6B4-DB33-FBAB-45918CCDFFE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322" y="1685763"/>
            <a:ext cx="576000" cy="576000"/>
          </a:xfrm>
          <a:prstGeom prst="rect">
            <a:avLst/>
          </a:prstGeom>
        </p:spPr>
      </p:pic>
      <p:sp>
        <p:nvSpPr>
          <p:cNvPr id="43" name="Inhaltsplatzhalter 2">
            <a:extLst>
              <a:ext uri="{FF2B5EF4-FFF2-40B4-BE49-F238E27FC236}">
                <a16:creationId xmlns:a16="http://schemas.microsoft.com/office/drawing/2014/main" id="{9BFB1649-05E7-EC6E-DD4C-34A7EE59E6E1}"/>
              </a:ext>
            </a:extLst>
          </p:cNvPr>
          <p:cNvSpPr txBox="1">
            <a:spLocks/>
          </p:cNvSpPr>
          <p:nvPr/>
        </p:nvSpPr>
        <p:spPr>
          <a:xfrm>
            <a:off x="582734" y="2223466"/>
            <a:ext cx="964930" cy="553998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>
                <a:tab pos="3998813" algn="r"/>
                <a:tab pos="8229395" algn="r"/>
              </a:tabLst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 quality of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CARE</a:t>
            </a:r>
          </a:p>
        </p:txBody>
      </p:sp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AD385FBD-F4E2-1394-3560-16DC8DDC18C7}"/>
              </a:ext>
            </a:extLst>
          </p:cNvPr>
          <p:cNvSpPr txBox="1">
            <a:spLocks/>
          </p:cNvSpPr>
          <p:nvPr/>
        </p:nvSpPr>
        <p:spPr>
          <a:xfrm>
            <a:off x="1932861" y="2228868"/>
            <a:ext cx="1082802" cy="553998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>
                <a:tab pos="3998813" algn="r"/>
                <a:tab pos="8229395" algn="r"/>
              </a:tabLst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Early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health and care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62CEDE4C-6CB7-E664-4F8D-6928B0973DBE}"/>
              </a:ext>
            </a:extLst>
          </p:cNvPr>
          <p:cNvSpPr txBox="1">
            <a:spLocks/>
          </p:cNvSpPr>
          <p:nvPr/>
        </p:nvSpPr>
        <p:spPr>
          <a:xfrm>
            <a:off x="3281364" y="2223466"/>
            <a:ext cx="1228551" cy="553998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>
                <a:tab pos="3998813" algn="r"/>
                <a:tab pos="8229395" algn="r"/>
              </a:tabLst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REFORM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policies with proven benefit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Inhaltsplatzhalter 2">
            <a:extLst>
              <a:ext uri="{FF2B5EF4-FFF2-40B4-BE49-F238E27FC236}">
                <a16:creationId xmlns:a16="http://schemas.microsoft.com/office/drawing/2014/main" id="{7058E826-DBC6-B270-78B7-986E3336FBD3}"/>
              </a:ext>
            </a:extLst>
          </p:cNvPr>
          <p:cNvSpPr txBox="1">
            <a:spLocks/>
          </p:cNvSpPr>
          <p:nvPr/>
        </p:nvSpPr>
        <p:spPr>
          <a:xfrm>
            <a:off x="4629954" y="2223466"/>
            <a:ext cx="1153398" cy="553998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>
                <a:tab pos="3998813" algn="r"/>
                <a:tab pos="8229395" algn="r"/>
              </a:tabLst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Leverage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technology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Inhaltsplatzhalter 2">
            <a:extLst>
              <a:ext uri="{FF2B5EF4-FFF2-40B4-BE49-F238E27FC236}">
                <a16:creationId xmlns:a16="http://schemas.microsoft.com/office/drawing/2014/main" id="{6A627580-31E7-7845-2A01-A99A06DFED48}"/>
              </a:ext>
            </a:extLst>
          </p:cNvPr>
          <p:cNvSpPr txBox="1">
            <a:spLocks/>
          </p:cNvSpPr>
          <p:nvPr/>
        </p:nvSpPr>
        <p:spPr>
          <a:xfrm>
            <a:off x="5973473" y="2233641"/>
            <a:ext cx="1352924" cy="369332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>
                <a:tab pos="3998813" algn="r"/>
                <a:tab pos="8229395" algn="r"/>
              </a:tabLst>
              <a:defRPr/>
            </a:pPr>
            <a:r>
              <a:rPr kumimoji="0" lang="en-GB" sz="1200" b="1" i="0" u="none" strike="noStrike" kern="1200" cap="none" spc="-2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INTERSECTORAL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collaboration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Inhaltsplatzhalter 2">
            <a:extLst>
              <a:ext uri="{FF2B5EF4-FFF2-40B4-BE49-F238E27FC236}">
                <a16:creationId xmlns:a16="http://schemas.microsoft.com/office/drawing/2014/main" id="{4ED44414-9282-9FC2-4EEF-40DDD6C6F869}"/>
              </a:ext>
            </a:extLst>
          </p:cNvPr>
          <p:cNvSpPr txBox="1">
            <a:spLocks/>
          </p:cNvSpPr>
          <p:nvPr/>
        </p:nvSpPr>
        <p:spPr>
          <a:xfrm>
            <a:off x="7333200" y="2230170"/>
            <a:ext cx="1008112" cy="369332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>
                <a:tab pos="3998813" algn="r"/>
                <a:tab pos="8229395" algn="r"/>
              </a:tabLst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Ensure local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OWNERSHIP</a:t>
            </a:r>
          </a:p>
        </p:txBody>
      </p:sp>
      <p:cxnSp>
        <p:nvCxnSpPr>
          <p:cNvPr id="49" name="Straight Connector 55">
            <a:extLst>
              <a:ext uri="{FF2B5EF4-FFF2-40B4-BE49-F238E27FC236}">
                <a16:creationId xmlns:a16="http://schemas.microsoft.com/office/drawing/2014/main" id="{EA411661-16BB-D475-2850-1663436324EB}"/>
              </a:ext>
            </a:extLst>
          </p:cNvPr>
          <p:cNvCxnSpPr>
            <a:cxnSpLocks/>
          </p:cNvCxnSpPr>
          <p:nvPr/>
        </p:nvCxnSpPr>
        <p:spPr>
          <a:xfrm>
            <a:off x="468313" y="2902981"/>
            <a:ext cx="8207375" cy="0"/>
          </a:xfrm>
          <a:prstGeom prst="line">
            <a:avLst/>
          </a:prstGeom>
          <a:noFill/>
          <a:ln w="635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</a:ln>
          <a:effectLst/>
        </p:spPr>
      </p:cxn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712A8B-9839-C6E5-E87D-94B82BCA4D09}"/>
              </a:ext>
            </a:extLst>
          </p:cNvPr>
          <p:cNvGrpSpPr>
            <a:grpSpLocks noChangeAspect="1"/>
          </p:cNvGrpSpPr>
          <p:nvPr/>
        </p:nvGrpSpPr>
        <p:grpSpPr>
          <a:xfrm>
            <a:off x="557827" y="3112646"/>
            <a:ext cx="8028000" cy="744746"/>
            <a:chOff x="457200" y="2999419"/>
            <a:chExt cx="8004578" cy="742573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9966F897-A21C-297F-1800-120998A07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2999419"/>
              <a:ext cx="3961786" cy="741326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89EE8F81-392C-1069-DD48-5312EEFF4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992" y="2999419"/>
              <a:ext cx="3961786" cy="742573"/>
            </a:xfrm>
            <a:prstGeom prst="rect">
              <a:avLst/>
            </a:prstGeom>
          </p:spPr>
        </p:pic>
      </p:grpSp>
      <p:sp>
        <p:nvSpPr>
          <p:cNvPr id="53" name="Inhaltsplatzhalter 2">
            <a:hlinkClick r:id="rId11"/>
            <a:extLst>
              <a:ext uri="{FF2B5EF4-FFF2-40B4-BE49-F238E27FC236}">
                <a16:creationId xmlns:a16="http://schemas.microsoft.com/office/drawing/2014/main" id="{1DB6431F-6999-62CA-E902-1B5A250DA9AC}"/>
              </a:ext>
            </a:extLst>
          </p:cNvPr>
          <p:cNvSpPr txBox="1">
            <a:spLocks/>
          </p:cNvSpPr>
          <p:nvPr/>
        </p:nvSpPr>
        <p:spPr>
          <a:xfrm>
            <a:off x="2067989" y="4135633"/>
            <a:ext cx="5024291" cy="184666"/>
          </a:xfrm>
          <a:prstGeom prst="rect">
            <a:avLst/>
          </a:prstGeom>
        </p:spPr>
        <p:txBody>
          <a:bodyPr vert="horz" wrap="square" lIns="0" tIns="0" rIns="0" bIns="0" spcCol="182880" rtlCol="0">
            <a:sp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>
                <a:tab pos="3998813" algn="r"/>
                <a:tab pos="8229395" algn="r"/>
              </a:tabLst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www.novartisfoundation.org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/urban-population-health-toolkit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4" name="Grafik 53" descr="Ein Bild, das Pfeil enthält.&#10;&#10;Automatisch generierte Beschreibung">
            <a:extLst>
              <a:ext uri="{FF2B5EF4-FFF2-40B4-BE49-F238E27FC236}">
                <a16:creationId xmlns:a16="http://schemas.microsoft.com/office/drawing/2014/main" id="{BDB1827C-13EC-C914-9585-CFCD4E6BDC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997" y="3939966"/>
            <a:ext cx="576000" cy="576000"/>
          </a:xfrm>
          <a:prstGeom prst="rect">
            <a:avLst/>
          </a:prstGeom>
        </p:spPr>
      </p:pic>
      <p:cxnSp>
        <p:nvCxnSpPr>
          <p:cNvPr id="55" name="Straight Connector 55">
            <a:extLst>
              <a:ext uri="{FF2B5EF4-FFF2-40B4-BE49-F238E27FC236}">
                <a16:creationId xmlns:a16="http://schemas.microsoft.com/office/drawing/2014/main" id="{5811D562-4266-2B4B-718C-D45C0BA957FE}"/>
              </a:ext>
            </a:extLst>
          </p:cNvPr>
          <p:cNvCxnSpPr>
            <a:cxnSpLocks/>
          </p:cNvCxnSpPr>
          <p:nvPr/>
        </p:nvCxnSpPr>
        <p:spPr>
          <a:xfrm>
            <a:off x="468313" y="1537272"/>
            <a:ext cx="3037660" cy="0"/>
          </a:xfrm>
          <a:prstGeom prst="line">
            <a:avLst/>
          </a:prstGeom>
          <a:noFill/>
          <a:ln w="635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152AE9-A5F0-9047-8FEC-B5A586FC23FE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5626914" y="1536005"/>
            <a:ext cx="3059886" cy="0"/>
          </a:xfrm>
          <a:prstGeom prst="line">
            <a:avLst/>
          </a:prstGeom>
          <a:noFill/>
          <a:ln w="635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6E1C17B-C4A4-6457-C719-98CBD454F805}"/>
              </a:ext>
            </a:extLst>
          </p:cNvPr>
          <p:cNvSpPr/>
          <p:nvPr/>
        </p:nvSpPr>
        <p:spPr>
          <a:xfrm>
            <a:off x="468313" y="4065620"/>
            <a:ext cx="8207375" cy="3246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25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0A67A-A296-649E-4DB5-F742CD54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CARDIO4Cities Global Impact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1D3C16-4DEA-4F58-9C97-C50215E520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8"/>
            <a:fld id="{47547CF9-5B10-D24F-A8D7-45A9778164F7}" type="slidenum">
              <a:rPr lang="uk-UA">
                <a:latin typeface="Arial" panose="020B0604020202020204"/>
              </a:rPr>
              <a:pPr defTabSz="914378"/>
              <a:t>6</a:t>
            </a:fld>
            <a:endParaRPr lang="uk-UA" dirty="0">
              <a:latin typeface="Arial" panose="020B0604020202020204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0829BE5-8017-921B-69B0-2AFD6D0201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8022" y="4781550"/>
            <a:ext cx="3792538" cy="228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CA8692-9579-E1D5-EB1F-631331C80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560" y="915566"/>
            <a:ext cx="6732240" cy="34992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E4EB0E-3B19-C085-2C85-F6E83E066C4C}"/>
              </a:ext>
            </a:extLst>
          </p:cNvPr>
          <p:cNvSpPr/>
          <p:nvPr/>
        </p:nvSpPr>
        <p:spPr>
          <a:xfrm>
            <a:off x="457200" y="1131590"/>
            <a:ext cx="4613979" cy="1204184"/>
          </a:xfrm>
          <a:prstGeom prst="rect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22" name="Grafik 21" descr="Ein Bild, das Pfeil enthält.&#10;&#10;Automatisch generierte Beschreibung">
            <a:extLst>
              <a:ext uri="{FF2B5EF4-FFF2-40B4-BE49-F238E27FC236}">
                <a16:creationId xmlns:a16="http://schemas.microsoft.com/office/drawing/2014/main" id="{66EA43DC-F286-941C-8860-7A4F9E1B55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07654"/>
            <a:ext cx="720000" cy="7200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5026DE61-28FC-E4FC-DE9A-EDCE77331269}"/>
              </a:ext>
            </a:extLst>
          </p:cNvPr>
          <p:cNvSpPr txBox="1"/>
          <p:nvPr/>
        </p:nvSpPr>
        <p:spPr>
          <a:xfrm>
            <a:off x="1391727" y="1368480"/>
            <a:ext cx="32999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en-GB" sz="1600" b="1" dirty="0">
                <a:solidFill>
                  <a:srgbClr val="0460A9"/>
                </a:solidFill>
                <a:latin typeface="Arial" panose="020B0604020202020204"/>
              </a:rPr>
              <a:t>Blood pressure control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F5341FF-6A1F-7229-4138-6E8947AE2757}"/>
              </a:ext>
            </a:extLst>
          </p:cNvPr>
          <p:cNvSpPr txBox="1"/>
          <p:nvPr/>
        </p:nvSpPr>
        <p:spPr>
          <a:xfrm>
            <a:off x="1391726" y="2534039"/>
            <a:ext cx="367945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en-GB" sz="1600" b="1" dirty="0">
                <a:solidFill>
                  <a:srgbClr val="0460A9"/>
                </a:solidFill>
                <a:latin typeface="Arial" panose="020B0604020202020204"/>
              </a:rPr>
              <a:t>Cost-effective </a:t>
            </a:r>
          </a:p>
          <a:p>
            <a:pPr defTabSz="914378"/>
            <a:r>
              <a:rPr lang="en-GB" sz="900" b="1" dirty="0">
                <a:solidFill>
                  <a:srgbClr val="0460A9"/>
                </a:solidFill>
                <a:latin typeface="Arial" panose="020B0604020202020204"/>
              </a:rPr>
              <a:t>under WHO-CHOICE</a:t>
            </a:r>
            <a:endParaRPr lang="en-GB" sz="1600" b="1" dirty="0">
              <a:solidFill>
                <a:srgbClr val="0460A9"/>
              </a:solidFill>
              <a:latin typeface="Arial" panose="020B0604020202020204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0E35037-86D2-F995-A6A7-56847BF5AF73}"/>
              </a:ext>
            </a:extLst>
          </p:cNvPr>
          <p:cNvSpPr txBox="1"/>
          <p:nvPr/>
        </p:nvSpPr>
        <p:spPr>
          <a:xfrm>
            <a:off x="1391727" y="1944544"/>
            <a:ext cx="41813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en-GB" sz="1600" b="1" dirty="0">
                <a:solidFill>
                  <a:srgbClr val="0460A9"/>
                </a:solidFill>
                <a:latin typeface="Arial" panose="020B0604020202020204"/>
              </a:rPr>
              <a:t>CHD / stroke morbidity &amp; mortality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8D23D03-D754-9B70-F5BF-BF5B39B9F4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28" y="2427734"/>
            <a:ext cx="610265" cy="610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697036-128E-6C67-E6EA-8D84B50D65D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31590"/>
            <a:ext cx="720000" cy="720000"/>
          </a:xfrm>
          <a:prstGeom prst="rect">
            <a:avLst/>
          </a:prstGeom>
        </p:spPr>
      </p:pic>
      <p:sp>
        <p:nvSpPr>
          <p:cNvPr id="4" name="Google Shape;1162;g122f8db2be7_0_102">
            <a:extLst>
              <a:ext uri="{FF2B5EF4-FFF2-40B4-BE49-F238E27FC236}">
                <a16:creationId xmlns:a16="http://schemas.microsoft.com/office/drawing/2014/main" id="{86D9E895-E87F-C05F-6321-DC262F4C9752}"/>
              </a:ext>
            </a:extLst>
          </p:cNvPr>
          <p:cNvSpPr txBox="1"/>
          <p:nvPr/>
        </p:nvSpPr>
        <p:spPr>
          <a:xfrm>
            <a:off x="472607" y="4299942"/>
            <a:ext cx="83943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914378">
              <a:buClr>
                <a:srgbClr val="000000"/>
              </a:buClr>
              <a:buSzPts val="600"/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Boch J et al. Implementing a multisector public-private partnership to improve urban hypertension management in low-and middle- income countries. BMC Public Health </a:t>
            </a:r>
            <a:r>
              <a:rPr lang="en-US" sz="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lang="en-US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2379 (2022).</a:t>
            </a:r>
          </a:p>
          <a:p>
            <a:pPr defTabSz="914378">
              <a:buClr>
                <a:srgbClr val="000000"/>
              </a:buClr>
              <a:buSzPts val="600"/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Reiker T and Des Rosiers S et al. Population health impact and economic evaluation of the CARDIO4Cities approach to improve urban hypertension management. PLOS Global Public Health (2023, in press) </a:t>
            </a:r>
            <a:endParaRPr sz="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50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52A7-4F0D-AC41-190D-F5D4DC91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Launching the </a:t>
            </a:r>
            <a:br>
              <a:rPr lang="de-CH" dirty="0"/>
            </a:br>
            <a:r>
              <a:rPr lang="de-CH" dirty="0"/>
              <a:t>CARDIO4Cities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9CC5F-8232-7DBE-C1D1-096DA27B4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5518"/>
            <a:ext cx="4834880" cy="2580408"/>
          </a:xfrm>
        </p:spPr>
        <p:txBody>
          <a:bodyPr/>
          <a:lstStyle/>
          <a:p>
            <a:r>
              <a:rPr lang="de-CH" dirty="0"/>
              <a:t>Replicating the proven, data-driven CARDIO4Cities population health approach</a:t>
            </a:r>
          </a:p>
          <a:p>
            <a:r>
              <a:rPr lang="de-CH" dirty="0"/>
              <a:t>Creating a neutral broker</a:t>
            </a:r>
            <a:r>
              <a:rPr lang="en-US" dirty="0">
                <a:solidFill>
                  <a:srgbClr val="000000"/>
                </a:solidFill>
              </a:rPr>
              <a:t> between city governments, health experts, industry, implementing partners, funders and investors </a:t>
            </a:r>
            <a:endParaRPr lang="de-CH" dirty="0"/>
          </a:p>
          <a:p>
            <a:r>
              <a:rPr lang="de-CH" dirty="0"/>
              <a:t>Adressing growing cardiovascular disease burden with focus on underserved populations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7DE93-6F52-4A1A-44F3-183A8F9C26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Public</a:t>
            </a:r>
          </a:p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117F2-C285-A668-C8D8-D8F78648D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23ADE-CDB4-AB4D-B4BF-3DA11807A2A7}"/>
              </a:ext>
            </a:extLst>
          </p:cNvPr>
          <p:cNvSpPr/>
          <p:nvPr/>
        </p:nvSpPr>
        <p:spPr>
          <a:xfrm>
            <a:off x="5652120" y="1575518"/>
            <a:ext cx="2818656" cy="2580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de-CH" dirty="0"/>
              <a:t>Interested in </a:t>
            </a:r>
            <a:r>
              <a:rPr lang="de-CH" b="1" dirty="0"/>
              <a:t>learning more </a:t>
            </a:r>
            <a:r>
              <a:rPr lang="de-CH" dirty="0"/>
              <a:t>or </a:t>
            </a:r>
            <a:r>
              <a:rPr lang="de-CH" b="1" dirty="0"/>
              <a:t>supporting </a:t>
            </a:r>
            <a:r>
              <a:rPr lang="de-CH" dirty="0"/>
              <a:t>the Accelerator?</a:t>
            </a:r>
          </a:p>
          <a:p>
            <a:pPr algn="ctr"/>
            <a:endParaRPr lang="de-CH" dirty="0"/>
          </a:p>
          <a:p>
            <a:pPr algn="ctr"/>
            <a:r>
              <a:rPr lang="de-CH" b="1" dirty="0"/>
              <a:t>Contact</a:t>
            </a:r>
          </a:p>
          <a:p>
            <a:pPr algn="ctr"/>
            <a:r>
              <a:rPr lang="de-CH" dirty="0"/>
              <a:t>johannes.boch</a:t>
            </a:r>
            <a:br>
              <a:rPr lang="de-CH" dirty="0"/>
            </a:br>
            <a:r>
              <a:rPr lang="de-CH" dirty="0"/>
              <a:t>@novartis.com</a:t>
            </a:r>
          </a:p>
        </p:txBody>
      </p:sp>
    </p:spTree>
    <p:extLst>
      <p:ext uri="{BB962C8B-B14F-4D97-AF65-F5344CB8AC3E}">
        <p14:creationId xmlns:p14="http://schemas.microsoft.com/office/powerpoint/2010/main" val="17068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047E-5259-EF59-9113-ACD7D81F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Black" panose="020B0A04020102020204"/>
              </a:rPr>
              <a:t>Inequity is an issue and data &amp; analytics an opportunity, everywhere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F2E2E-0D05-B915-4BE3-9A52342DF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1E8EB-24AE-66C1-0AA3-124B7938B9A5}"/>
              </a:ext>
            </a:extLst>
          </p:cNvPr>
          <p:cNvSpPr txBox="1"/>
          <p:nvPr/>
        </p:nvSpPr>
        <p:spPr>
          <a:xfrm>
            <a:off x="395536" y="4443958"/>
            <a:ext cx="8218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kumimoji="0" lang="en-US" sz="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Hood, C. M., K. P. </a:t>
            </a:r>
            <a:r>
              <a:rPr kumimoji="0" lang="en-US" sz="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Gennuso</a:t>
            </a:r>
            <a:r>
              <a:rPr kumimoji="0" lang="en-US" sz="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G. R. Swain, and B. B. Catlin. 2016. County health rankings: Relationships between determinant factors and health outcomes. American Journal of Preventive Medicine 50(2):129-135. https://doi.org/10.1016/j.amepre.2015.08.024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6C82957-877F-2DB7-0D06-C28EE5186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8022" y="4781550"/>
            <a:ext cx="5828194" cy="228600"/>
          </a:xfrm>
        </p:spPr>
        <p:txBody>
          <a:bodyPr/>
          <a:lstStyle/>
          <a:p>
            <a:pPr marL="0" marR="0" lvl="0" indent="0" defTabSz="914378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Public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AACE26-B3A4-B31D-8D22-A453DCC13587}"/>
              </a:ext>
            </a:extLst>
          </p:cNvPr>
          <p:cNvGrpSpPr/>
          <p:nvPr/>
        </p:nvGrpSpPr>
        <p:grpSpPr>
          <a:xfrm>
            <a:off x="529228" y="1479847"/>
            <a:ext cx="2530603" cy="1592632"/>
            <a:chOff x="529228" y="1407839"/>
            <a:chExt cx="2530603" cy="15926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F5BE80-4F89-7342-F15C-AE6B098A3C49}"/>
                </a:ext>
              </a:extLst>
            </p:cNvPr>
            <p:cNvSpPr/>
            <p:nvPr/>
          </p:nvSpPr>
          <p:spPr>
            <a:xfrm>
              <a:off x="529228" y="1407839"/>
              <a:ext cx="2530603" cy="15926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CH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582492D-E173-1B20-65E2-AF74FCAB3531}"/>
                </a:ext>
              </a:extLst>
            </p:cNvPr>
            <p:cNvGrpSpPr/>
            <p:nvPr/>
          </p:nvGrpSpPr>
          <p:grpSpPr>
            <a:xfrm>
              <a:off x="2123728" y="1505455"/>
              <a:ext cx="767810" cy="706255"/>
              <a:chOff x="385211" y="1542673"/>
              <a:chExt cx="767810" cy="70625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11DFF4-EB2E-7428-1624-CF0617553C50}"/>
                  </a:ext>
                </a:extLst>
              </p:cNvPr>
              <p:cNvSpPr/>
              <p:nvPr/>
            </p:nvSpPr>
            <p:spPr>
              <a:xfrm>
                <a:off x="385211" y="1657749"/>
                <a:ext cx="767810" cy="59117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" name="Cross 5">
                <a:extLst>
                  <a:ext uri="{FF2B5EF4-FFF2-40B4-BE49-F238E27FC236}">
                    <a16:creationId xmlns:a16="http://schemas.microsoft.com/office/drawing/2014/main" id="{5EBD8D04-D3D8-E279-C90F-5661D217D3F4}"/>
                  </a:ext>
                </a:extLst>
              </p:cNvPr>
              <p:cNvSpPr/>
              <p:nvPr/>
            </p:nvSpPr>
            <p:spPr>
              <a:xfrm>
                <a:off x="632213" y="1781974"/>
                <a:ext cx="329062" cy="313075"/>
              </a:xfrm>
              <a:prstGeom prst="plus">
                <a:avLst>
                  <a:gd name="adj" fmla="val 34083"/>
                </a:avLst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1AD36F-E286-CFE9-A0E0-C6F5F9AF6E30}"/>
                  </a:ext>
                </a:extLst>
              </p:cNvPr>
              <p:cNvSpPr/>
              <p:nvPr/>
            </p:nvSpPr>
            <p:spPr>
              <a:xfrm>
                <a:off x="632213" y="1542673"/>
                <a:ext cx="329062" cy="107487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E51DC3-7BE1-797E-0FCA-CEADBF176D3E}"/>
                </a:ext>
              </a:extLst>
            </p:cNvPr>
            <p:cNvGrpSpPr/>
            <p:nvPr/>
          </p:nvGrpSpPr>
          <p:grpSpPr>
            <a:xfrm>
              <a:off x="589007" y="1528732"/>
              <a:ext cx="2227173" cy="1342668"/>
              <a:chOff x="529227" y="1527733"/>
              <a:chExt cx="2227173" cy="134266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E0239C-D7D6-70B8-2D14-E152668A2EC7}"/>
                  </a:ext>
                </a:extLst>
              </p:cNvPr>
              <p:cNvSpPr/>
              <p:nvPr/>
            </p:nvSpPr>
            <p:spPr>
              <a:xfrm>
                <a:off x="529227" y="1527733"/>
                <a:ext cx="1594499" cy="7362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10-20%</a:t>
                </a:r>
                <a:r>
                  <a:rPr kumimoji="0" lang="de-CH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1)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F3E0873-0EA2-F565-6203-16B0456B0FC0}"/>
                  </a:ext>
                </a:extLst>
              </p:cNvPr>
              <p:cNvSpPr/>
              <p:nvPr/>
            </p:nvSpPr>
            <p:spPr>
              <a:xfrm>
                <a:off x="688021" y="2342551"/>
                <a:ext cx="2068379" cy="5278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of health determined by </a:t>
                </a:r>
                <a:r>
                  <a:rPr kumimoji="0" lang="de-C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healthcare ...</a:t>
                </a:r>
                <a:endParaRPr kumimoji="0" lang="de-CH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C7494F-29FC-AD98-A8D3-F80F91204DB5}"/>
              </a:ext>
            </a:extLst>
          </p:cNvPr>
          <p:cNvGrpSpPr/>
          <p:nvPr/>
        </p:nvGrpSpPr>
        <p:grpSpPr>
          <a:xfrm>
            <a:off x="3059831" y="1419622"/>
            <a:ext cx="4278133" cy="1693286"/>
            <a:chOff x="3447524" y="1341673"/>
            <a:chExt cx="4278133" cy="16932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EC9A449-14E5-82C1-C1ED-7C7C09EB023C}"/>
                </a:ext>
              </a:extLst>
            </p:cNvPr>
            <p:cNvGrpSpPr/>
            <p:nvPr/>
          </p:nvGrpSpPr>
          <p:grpSpPr>
            <a:xfrm>
              <a:off x="3447524" y="1341673"/>
              <a:ext cx="4278133" cy="1652857"/>
              <a:chOff x="3447524" y="1341673"/>
              <a:chExt cx="4278133" cy="16528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5E55C42-63F1-36F5-8C6A-82AF863772BE}"/>
                  </a:ext>
                </a:extLst>
              </p:cNvPr>
              <p:cNvSpPr/>
              <p:nvPr/>
            </p:nvSpPr>
            <p:spPr>
              <a:xfrm>
                <a:off x="3447524" y="1399888"/>
                <a:ext cx="4278133" cy="15946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B066F25-84A4-CF46-C3DB-09DCAAC737AB}"/>
                  </a:ext>
                </a:extLst>
              </p:cNvPr>
              <p:cNvSpPr/>
              <p:nvPr/>
            </p:nvSpPr>
            <p:spPr>
              <a:xfrm>
                <a:off x="4459553" y="1515501"/>
                <a:ext cx="1724276" cy="7993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80-90%</a:t>
                </a:r>
                <a:r>
                  <a:rPr kumimoji="0" lang="de-CH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1)</a:t>
                </a:r>
              </a:p>
            </p:txBody>
          </p:sp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C3EBF4F2-0402-7E65-A430-873B896BE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1757" y="1341673"/>
                <a:ext cx="1120224" cy="1120224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21C08C-28DC-3AD4-D2A8-E2BE3C70952C}"/>
                </a:ext>
              </a:extLst>
            </p:cNvPr>
            <p:cNvSpPr/>
            <p:nvPr/>
          </p:nvSpPr>
          <p:spPr>
            <a:xfrm>
              <a:off x="4023589" y="2337609"/>
              <a:ext cx="2530603" cy="697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... by other </a:t>
              </a:r>
              <a:br>
                <a:rPr kumimoji="0" lang="de-CH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de-CH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determinants of health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FE2BB10-BC8D-CF1E-4CE6-F611BD676F32}"/>
              </a:ext>
            </a:extLst>
          </p:cNvPr>
          <p:cNvSpPr/>
          <p:nvPr/>
        </p:nvSpPr>
        <p:spPr>
          <a:xfrm>
            <a:off x="529227" y="3186533"/>
            <a:ext cx="6808738" cy="9344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682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FE9187-2617-534F-1B6C-B81D1EA7FCCF}"/>
              </a:ext>
            </a:extLst>
          </p:cNvPr>
          <p:cNvSpPr/>
          <p:nvPr/>
        </p:nvSpPr>
        <p:spPr>
          <a:xfrm>
            <a:off x="1403648" y="3263252"/>
            <a:ext cx="2340862" cy="781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 year lower life expectancy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B69745-73EA-C0E1-4438-A71297DD7065}"/>
              </a:ext>
            </a:extLst>
          </p:cNvPr>
          <p:cNvSpPr/>
          <p:nvPr/>
        </p:nvSpPr>
        <p:spPr>
          <a:xfrm>
            <a:off x="3849561" y="3364452"/>
            <a:ext cx="3359081" cy="578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 child born in Brownsville,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York, compared with a child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born in the Upper East Side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6D097049-4195-B048-B668-3CCCE15B4F1F}"/>
              </a:ext>
            </a:extLst>
          </p:cNvPr>
          <p:cNvSpPr/>
          <p:nvPr/>
        </p:nvSpPr>
        <p:spPr>
          <a:xfrm>
            <a:off x="735524" y="3485703"/>
            <a:ext cx="432048" cy="33614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pic>
        <p:nvPicPr>
          <p:cNvPr id="36" name="Picture 35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32032BAD-AD68-331F-652C-683E23853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832121"/>
            <a:ext cx="2386607" cy="367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2FF3DE1-0A06-4BDC-AA0B-F25BDB585EAB}"/>
              </a:ext>
            </a:extLst>
          </p:cNvPr>
          <p:cNvSpPr/>
          <p:nvPr/>
        </p:nvSpPr>
        <p:spPr>
          <a:xfrm>
            <a:off x="2486231" y="1972749"/>
            <a:ext cx="2300351" cy="16964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EF54A57-A2C9-9296-25C1-677291BE950D}"/>
              </a:ext>
            </a:extLst>
          </p:cNvPr>
          <p:cNvSpPr/>
          <p:nvPr/>
        </p:nvSpPr>
        <p:spPr>
          <a:xfrm>
            <a:off x="2486231" y="2543271"/>
            <a:ext cx="2300351" cy="169645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86696-0D16-4967-0F35-2A2C29B0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challenge: many determinants impact cardiovascular health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922F3-6400-2C8B-3C89-B278275EA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defTabSz="914378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Public</a:t>
            </a:r>
          </a:p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6AB9C-B755-E493-97D7-B97DCE3BD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AA828-71AB-A17F-4F2D-FE00A90F2A0B}"/>
              </a:ext>
            </a:extLst>
          </p:cNvPr>
          <p:cNvSpPr/>
          <p:nvPr/>
        </p:nvSpPr>
        <p:spPr>
          <a:xfrm>
            <a:off x="473154" y="3234105"/>
            <a:ext cx="781331" cy="105449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de-CH" sz="1300" dirty="0">
                <a:solidFill>
                  <a:schemeClr val="tx1"/>
                </a:solidFill>
              </a:rPr>
              <a:t>Genetics &amp; demo-graphics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8FA18-0563-6CEA-6AD6-DBBA96DEDC27}"/>
              </a:ext>
            </a:extLst>
          </p:cNvPr>
          <p:cNvSpPr/>
          <p:nvPr/>
        </p:nvSpPr>
        <p:spPr>
          <a:xfrm>
            <a:off x="1281834" y="3234105"/>
            <a:ext cx="781331" cy="105449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de-CH" sz="1300" dirty="0">
                <a:solidFill>
                  <a:schemeClr val="tx1"/>
                </a:solidFill>
              </a:rPr>
              <a:t>Environ-ment &amp; climate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9502A-09F7-AABE-6622-83EA74365934}"/>
              </a:ext>
            </a:extLst>
          </p:cNvPr>
          <p:cNvSpPr/>
          <p:nvPr/>
        </p:nvSpPr>
        <p:spPr>
          <a:xfrm>
            <a:off x="2092394" y="3234105"/>
            <a:ext cx="781331" cy="105449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de-CH" sz="1300" dirty="0">
                <a:solidFill>
                  <a:schemeClr val="tx1"/>
                </a:solidFill>
              </a:rPr>
              <a:t>Built environ-ment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CFF9EF-026E-E9E4-478D-501399C407EA}"/>
              </a:ext>
            </a:extLst>
          </p:cNvPr>
          <p:cNvSpPr/>
          <p:nvPr/>
        </p:nvSpPr>
        <p:spPr>
          <a:xfrm>
            <a:off x="2902954" y="3234105"/>
            <a:ext cx="781331" cy="105449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de-CH" sz="1300" dirty="0">
                <a:solidFill>
                  <a:schemeClr val="tx1"/>
                </a:solidFill>
              </a:rPr>
              <a:t>Social &amp; cultural context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A81E74-DBB5-A235-C9FF-023446F2FA5A}"/>
              </a:ext>
            </a:extLst>
          </p:cNvPr>
          <p:cNvSpPr/>
          <p:nvPr/>
        </p:nvSpPr>
        <p:spPr>
          <a:xfrm>
            <a:off x="3713514" y="3234105"/>
            <a:ext cx="781331" cy="105449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de-CH" sz="1300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885A82-1B3F-028D-8B4A-DBBF2010E670}"/>
              </a:ext>
            </a:extLst>
          </p:cNvPr>
          <p:cNvSpPr/>
          <p:nvPr/>
        </p:nvSpPr>
        <p:spPr>
          <a:xfrm>
            <a:off x="4522194" y="3234105"/>
            <a:ext cx="781331" cy="105449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de-CH" sz="1300" dirty="0">
                <a:solidFill>
                  <a:schemeClr val="tx1"/>
                </a:solidFill>
              </a:rPr>
              <a:t>Economic context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56DDD4-B42C-CBD3-78F7-2D2C7D03255B}"/>
              </a:ext>
            </a:extLst>
          </p:cNvPr>
          <p:cNvSpPr/>
          <p:nvPr/>
        </p:nvSpPr>
        <p:spPr>
          <a:xfrm>
            <a:off x="5332754" y="3234105"/>
            <a:ext cx="781331" cy="105449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de-CH" sz="1300" dirty="0">
                <a:solidFill>
                  <a:schemeClr val="tx1"/>
                </a:solidFill>
              </a:rPr>
              <a:t>Behavi-oral risk factors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06D78-D828-405F-03DD-E4DE85573B8A}"/>
              </a:ext>
            </a:extLst>
          </p:cNvPr>
          <p:cNvSpPr/>
          <p:nvPr/>
        </p:nvSpPr>
        <p:spPr>
          <a:xfrm>
            <a:off x="6143335" y="3234105"/>
            <a:ext cx="781331" cy="105449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de-CH" sz="1300" dirty="0">
                <a:solidFill>
                  <a:schemeClr val="tx1"/>
                </a:solidFill>
              </a:rPr>
              <a:t>Health-care access &amp; quality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EBEA17EB-B105-3390-9EC9-ACFB8D5BD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555264"/>
              </p:ext>
            </p:extLst>
          </p:nvPr>
        </p:nvGraphicFramePr>
        <p:xfrm>
          <a:off x="480348" y="1408078"/>
          <a:ext cx="6444318" cy="180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0B686A0-EF23-DFD4-8998-F3758D466BE3}"/>
              </a:ext>
            </a:extLst>
          </p:cNvPr>
          <p:cNvSpPr txBox="1"/>
          <p:nvPr/>
        </p:nvSpPr>
        <p:spPr>
          <a:xfrm>
            <a:off x="5760061" y="1617062"/>
            <a:ext cx="1332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2"/>
                </a:solidFill>
              </a:rPr>
              <a:t>Increasing 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individual effort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CF2941-BD6A-61B1-F531-D70EE5F63556}"/>
              </a:ext>
            </a:extLst>
          </p:cNvPr>
          <p:cNvSpPr txBox="1"/>
          <p:nvPr/>
        </p:nvSpPr>
        <p:spPr>
          <a:xfrm>
            <a:off x="7740352" y="3291830"/>
            <a:ext cx="1080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Increasing 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population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impact</a:t>
            </a:r>
          </a:p>
        </p:txBody>
      </p:sp>
      <p:sp>
        <p:nvSpPr>
          <p:cNvPr id="30" name="Up Arrow 1">
            <a:extLst>
              <a:ext uri="{FF2B5EF4-FFF2-40B4-BE49-F238E27FC236}">
                <a16:creationId xmlns:a16="http://schemas.microsoft.com/office/drawing/2014/main" id="{F1E48FF9-8E61-C0F8-0745-11290F5B6B70}"/>
              </a:ext>
            </a:extLst>
          </p:cNvPr>
          <p:cNvSpPr/>
          <p:nvPr/>
        </p:nvSpPr>
        <p:spPr>
          <a:xfrm>
            <a:off x="7100659" y="1408078"/>
            <a:ext cx="311726" cy="288051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2ED7D1-B8B4-81C9-6C91-847172A0F36E}"/>
              </a:ext>
            </a:extLst>
          </p:cNvPr>
          <p:cNvSpPr/>
          <p:nvPr/>
        </p:nvSpPr>
        <p:spPr>
          <a:xfrm>
            <a:off x="467544" y="4392855"/>
            <a:ext cx="7377618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>
              <a:buClr>
                <a:srgbClr val="FCAF17"/>
              </a:buClr>
              <a:defRPr/>
            </a:pPr>
            <a:r>
              <a:rPr lang="en-US" sz="800" kern="0" dirty="0" err="1"/>
              <a:t>Frieden</a:t>
            </a:r>
            <a:r>
              <a:rPr lang="en-US" sz="800" kern="0" dirty="0"/>
              <a:t> T., A Framework for Public Health Action: The Health Impact Pyramid. </a:t>
            </a:r>
            <a:r>
              <a:rPr lang="en-US" sz="800" i="1" kern="0" dirty="0"/>
              <a:t>American Journal of Public Health.</a:t>
            </a:r>
            <a:r>
              <a:rPr lang="en-US" sz="800" kern="0" dirty="0"/>
              <a:t> 2010;  100(4): 590-595 </a:t>
            </a:r>
          </a:p>
        </p:txBody>
      </p:sp>
      <p:sp>
        <p:nvSpPr>
          <p:cNvPr id="16" name="Up Arrow 1">
            <a:extLst>
              <a:ext uri="{FF2B5EF4-FFF2-40B4-BE49-F238E27FC236}">
                <a16:creationId xmlns:a16="http://schemas.microsoft.com/office/drawing/2014/main" id="{72458A3C-E062-33D2-244B-B656C93D0C04}"/>
              </a:ext>
            </a:extLst>
          </p:cNvPr>
          <p:cNvSpPr/>
          <p:nvPr/>
        </p:nvSpPr>
        <p:spPr>
          <a:xfrm>
            <a:off x="7428626" y="1404894"/>
            <a:ext cx="311726" cy="2880518"/>
          </a:xfrm>
          <a:prstGeom prst="downArrow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28564440"/>
      </p:ext>
    </p:extLst>
  </p:cSld>
  <p:clrMapOvr>
    <a:masterClrMapping/>
  </p:clrMapOvr>
</p:sld>
</file>

<file path=ppt/theme/theme1.xml><?xml version="1.0" encoding="utf-8"?>
<a:theme xmlns:a="http://schemas.openxmlformats.org/drawingml/2006/main" name="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2.xml><?xml version="1.0" encoding="utf-8"?>
<a:theme xmlns:a="http://schemas.openxmlformats.org/drawingml/2006/main" name="3_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3.xml><?xml version="1.0" encoding="utf-8"?>
<a:theme xmlns:a="http://schemas.openxmlformats.org/drawingml/2006/main" name="2_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Novartis 2016</Template>
  <TotalTime>0</TotalTime>
  <Words>635</Words>
  <Application>Microsoft Office PowerPoint</Application>
  <PresentationFormat>On-screen Show (16:9)</PresentationFormat>
  <Paragraphs>131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Wingdings</vt:lpstr>
      <vt:lpstr>Novartis 2016</vt:lpstr>
      <vt:lpstr>3_Novartis 2016</vt:lpstr>
      <vt:lpstr>2_Novartis 2016</vt:lpstr>
      <vt:lpstr>Local data and the AI4HealthyCities initiative</vt:lpstr>
      <vt:lpstr>PowerPoint Presentation</vt:lpstr>
      <vt:lpstr>PowerPoint Presentation</vt:lpstr>
      <vt:lpstr>The Novartis Foundation Using data, digital and AI-led innovations to improve CV population health &amp; narrow health inequities</vt:lpstr>
      <vt:lpstr>CARDIO4Cities approach toward urban CV population health</vt:lpstr>
      <vt:lpstr>CARDIO4Cities Global Impact</vt:lpstr>
      <vt:lpstr>Launching the  CARDIO4Cities Accelerator</vt:lpstr>
      <vt:lpstr>Inequity is an issue and data &amp; analytics an opportunity, everywhere</vt:lpstr>
      <vt:lpstr>The challenge: many determinants impact cardiovascular health</vt:lpstr>
      <vt:lpstr>AI4HealthyCities Health Equity Network Data rich cities to decipher health inequity</vt:lpstr>
      <vt:lpstr>AI4HealthyCities: from determinants to population health</vt:lpstr>
      <vt:lpstr>Thank you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2023-03-22T07:48:15Z</dcterms:created>
  <dcterms:modified xsi:type="dcterms:W3CDTF">2023-03-22T07:50:09Z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2023-03-22T07:48:37Z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975360ca-0fd9-4156-ba73-4797dfc07444</vt:lpwstr>
  </property>
  <property fmtid="{D5CDD505-2E9C-101B-9397-08002B2CF9AE}" pid="8" name="MSIP_Label_3c9bec58-8084-492e-8360-0e1cfe36408c_ContentBits">
    <vt:lpwstr>0</vt:lpwstr>
  </property>
</Properties>
</file>